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66" r:id="rId3"/>
    <p:sldId id="270" r:id="rId4"/>
    <p:sldId id="274" r:id="rId5"/>
    <p:sldId id="267" r:id="rId6"/>
    <p:sldId id="271" r:id="rId7"/>
    <p:sldId id="272" r:id="rId8"/>
    <p:sldId id="275" r:id="rId9"/>
    <p:sldId id="268" r:id="rId10"/>
    <p:sldId id="284" r:id="rId11"/>
    <p:sldId id="269" r:id="rId12"/>
    <p:sldId id="273" r:id="rId13"/>
    <p:sldId id="286" r:id="rId14"/>
    <p:sldId id="285" r:id="rId15"/>
    <p:sldId id="277" r:id="rId16"/>
    <p:sldId id="276" r:id="rId17"/>
    <p:sldId id="283" r:id="rId18"/>
    <p:sldId id="278" r:id="rId19"/>
    <p:sldId id="282" r:id="rId20"/>
    <p:sldId id="280" r:id="rId21"/>
    <p:sldId id="281" r:id="rId22"/>
    <p:sldId id="287" r:id="rId2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745" autoAdjust="0"/>
  </p:normalViewPr>
  <p:slideViewPr>
    <p:cSldViewPr>
      <p:cViewPr varScale="1">
        <p:scale>
          <a:sx n="71" d="100"/>
          <a:sy n="71" d="100"/>
        </p:scale>
        <p:origin x="-1050" y="-96"/>
      </p:cViewPr>
      <p:guideLst>
        <p:guide orient="horz" pos="2160"/>
        <p:guide pos="2880"/>
      </p:guideLst>
    </p:cSldViewPr>
  </p:slideViewPr>
  <p:notesTextViewPr>
    <p:cViewPr>
      <p:scale>
        <a:sx n="1" d="1"/>
        <a:sy n="1" d="1"/>
      </p:scale>
      <p:origin x="0" y="0"/>
    </p:cViewPr>
  </p:notesTextViewPr>
  <p:sorterViewPr>
    <p:cViewPr>
      <p:scale>
        <a:sx n="100" d="100"/>
        <a:sy n="100" d="100"/>
      </p:scale>
      <p:origin x="0" y="13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3040851\Desktop\PSY_Audit%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bar"/>
        <c:grouping val="stacked"/>
        <c:varyColors val="0"/>
        <c:ser>
          <c:idx val="0"/>
          <c:order val="0"/>
          <c:invertIfNegative val="0"/>
          <c:val>
            <c:numRef>
              <c:f>Sheet2!$G$2:$G$4</c:f>
              <c:numCache>
                <c:formatCode>General</c:formatCode>
                <c:ptCount val="3"/>
                <c:pt idx="0">
                  <c:v>23.209169054441261</c:v>
                </c:pt>
                <c:pt idx="1">
                  <c:v>3.7249283667621778</c:v>
                </c:pt>
                <c:pt idx="2">
                  <c:v>4.5845272206303722</c:v>
                </c:pt>
              </c:numCache>
            </c:numRef>
          </c:val>
        </c:ser>
        <c:ser>
          <c:idx val="1"/>
          <c:order val="1"/>
          <c:invertIfNegative val="0"/>
          <c:val>
            <c:numRef>
              <c:f>Sheet2!$H$2:$H$4</c:f>
              <c:numCache>
                <c:formatCode>General</c:formatCode>
                <c:ptCount val="3"/>
                <c:pt idx="0">
                  <c:v>-26.07449856733524</c:v>
                </c:pt>
                <c:pt idx="1">
                  <c:v>-34.097421203438394</c:v>
                </c:pt>
                <c:pt idx="2">
                  <c:v>-8.3094555873925504</c:v>
                </c:pt>
              </c:numCache>
            </c:numRef>
          </c:val>
        </c:ser>
        <c:dLbls>
          <c:showLegendKey val="0"/>
          <c:showVal val="0"/>
          <c:showCatName val="0"/>
          <c:showSerName val="0"/>
          <c:showPercent val="0"/>
          <c:showBubbleSize val="0"/>
        </c:dLbls>
        <c:gapWidth val="150"/>
        <c:overlap val="100"/>
        <c:axId val="192858752"/>
        <c:axId val="192860928"/>
      </c:barChart>
      <c:catAx>
        <c:axId val="192858752"/>
        <c:scaling>
          <c:orientation val="minMax"/>
        </c:scaling>
        <c:delete val="0"/>
        <c:axPos val="l"/>
        <c:title>
          <c:tx>
            <c:rich>
              <a:bodyPr rot="0" vert="horz"/>
              <a:lstStyle/>
              <a:p>
                <a:pPr>
                  <a:defRPr/>
                </a:pPr>
                <a:r>
                  <a:rPr lang="en-GB"/>
                  <a:t>Depth of feedback</a:t>
                </a:r>
              </a:p>
            </c:rich>
          </c:tx>
          <c:layout/>
          <c:overlay val="0"/>
        </c:title>
        <c:majorTickMark val="out"/>
        <c:minorTickMark val="none"/>
        <c:tickLblPos val="nextTo"/>
        <c:crossAx val="192860928"/>
        <c:crosses val="autoZero"/>
        <c:auto val="1"/>
        <c:lblAlgn val="ctr"/>
        <c:lblOffset val="100"/>
        <c:noMultiLvlLbl val="0"/>
      </c:catAx>
      <c:valAx>
        <c:axId val="192860928"/>
        <c:scaling>
          <c:orientation val="minMax"/>
        </c:scaling>
        <c:delete val="0"/>
        <c:axPos val="b"/>
        <c:title>
          <c:tx>
            <c:rich>
              <a:bodyPr/>
              <a:lstStyle/>
              <a:p>
                <a:pPr>
                  <a:defRPr/>
                </a:pPr>
                <a:r>
                  <a:rPr lang="en-GB"/>
                  <a:t>% </a:t>
                </a:r>
              </a:p>
            </c:rich>
          </c:tx>
          <c:layout/>
          <c:overlay val="0"/>
        </c:title>
        <c:numFmt formatCode="General" sourceLinked="1"/>
        <c:majorTickMark val="out"/>
        <c:minorTickMark val="none"/>
        <c:tickLblPos val="nextTo"/>
        <c:crossAx val="1928587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F9D34-BD1D-43D9-807A-AB0B36B8C3C1}" type="doc">
      <dgm:prSet loTypeId="urn:microsoft.com/office/officeart/2005/8/layout/radial6" loCatId="cycle" qsTypeId="urn:microsoft.com/office/officeart/2005/8/quickstyle/simple4" qsCatId="simple" csTypeId="urn:microsoft.com/office/officeart/2005/8/colors/colorful5" csCatId="colorful" phldr="1"/>
      <dgm:spPr/>
      <dgm:t>
        <a:bodyPr/>
        <a:lstStyle/>
        <a:p>
          <a:endParaRPr lang="en-GB"/>
        </a:p>
      </dgm:t>
    </dgm:pt>
    <dgm:pt modelId="{675BD828-FE49-4A7E-AA9C-099CE5885811}">
      <dgm:prSet phldrT="[Text]"/>
      <dgm:spPr/>
      <dgm:t>
        <a:bodyPr/>
        <a:lstStyle/>
        <a:p>
          <a:r>
            <a:rPr lang="en-GB" dirty="0" smtClean="0"/>
            <a:t>Assessment and Feedback</a:t>
          </a:r>
          <a:endParaRPr lang="en-GB" dirty="0"/>
        </a:p>
      </dgm:t>
    </dgm:pt>
    <dgm:pt modelId="{D9275037-BC58-4FF8-AD84-6AC22FFD03EB}" type="parTrans" cxnId="{F86CDCCA-893E-4067-8593-CB33C069EEBA}">
      <dgm:prSet/>
      <dgm:spPr/>
      <dgm:t>
        <a:bodyPr/>
        <a:lstStyle/>
        <a:p>
          <a:endParaRPr lang="en-GB"/>
        </a:p>
      </dgm:t>
    </dgm:pt>
    <dgm:pt modelId="{CA2DE0E6-7307-4156-97A6-E287AFBBD8DB}" type="sibTrans" cxnId="{F86CDCCA-893E-4067-8593-CB33C069EEBA}">
      <dgm:prSet/>
      <dgm:spPr/>
      <dgm:t>
        <a:bodyPr/>
        <a:lstStyle/>
        <a:p>
          <a:endParaRPr lang="en-GB"/>
        </a:p>
      </dgm:t>
    </dgm:pt>
    <dgm:pt modelId="{607BE21B-BE36-450C-B013-88BAA815809E}">
      <dgm:prSet phldrT="[Text]"/>
      <dgm:spPr/>
      <dgm:t>
        <a:bodyPr/>
        <a:lstStyle/>
        <a:p>
          <a:r>
            <a:rPr lang="en-GB" dirty="0" smtClean="0"/>
            <a:t>Discover</a:t>
          </a:r>
          <a:endParaRPr lang="en-GB" dirty="0"/>
        </a:p>
      </dgm:t>
    </dgm:pt>
    <dgm:pt modelId="{A2B4E40B-E0C2-40BC-8CB1-C8A8D788101A}" type="parTrans" cxnId="{5F4C88FF-4130-445B-BFAC-0221898AE53C}">
      <dgm:prSet/>
      <dgm:spPr/>
      <dgm:t>
        <a:bodyPr/>
        <a:lstStyle/>
        <a:p>
          <a:endParaRPr lang="en-GB"/>
        </a:p>
      </dgm:t>
    </dgm:pt>
    <dgm:pt modelId="{48E15CDC-E8B0-4975-9351-21DA68611107}" type="sibTrans" cxnId="{5F4C88FF-4130-445B-BFAC-0221898AE53C}">
      <dgm:prSet/>
      <dgm:spPr/>
      <dgm:t>
        <a:bodyPr/>
        <a:lstStyle/>
        <a:p>
          <a:endParaRPr lang="en-GB"/>
        </a:p>
      </dgm:t>
    </dgm:pt>
    <dgm:pt modelId="{C6CC6975-01B8-4932-9210-C7E21170C4F7}">
      <dgm:prSet phldrT="[Text]"/>
      <dgm:spPr/>
      <dgm:t>
        <a:bodyPr/>
        <a:lstStyle/>
        <a:p>
          <a:r>
            <a:rPr lang="en-GB" dirty="0" smtClean="0"/>
            <a:t>Dream</a:t>
          </a:r>
          <a:endParaRPr lang="en-GB" dirty="0"/>
        </a:p>
      </dgm:t>
    </dgm:pt>
    <dgm:pt modelId="{2D242B9F-FE53-462B-9D96-64413FC3E75D}" type="parTrans" cxnId="{31E18F8D-5BD5-4494-830E-D6CCA3E7A3AC}">
      <dgm:prSet/>
      <dgm:spPr/>
      <dgm:t>
        <a:bodyPr/>
        <a:lstStyle/>
        <a:p>
          <a:endParaRPr lang="en-GB"/>
        </a:p>
      </dgm:t>
    </dgm:pt>
    <dgm:pt modelId="{831FA0DD-5FEE-4D6F-908C-BFA25633AF49}" type="sibTrans" cxnId="{31E18F8D-5BD5-4494-830E-D6CCA3E7A3AC}">
      <dgm:prSet/>
      <dgm:spPr/>
      <dgm:t>
        <a:bodyPr/>
        <a:lstStyle/>
        <a:p>
          <a:endParaRPr lang="en-GB"/>
        </a:p>
      </dgm:t>
    </dgm:pt>
    <dgm:pt modelId="{FAEC428B-4A6B-4BEE-A931-4C856CEEE705}">
      <dgm:prSet phldrT="[Text]"/>
      <dgm:spPr/>
      <dgm:t>
        <a:bodyPr/>
        <a:lstStyle/>
        <a:p>
          <a:r>
            <a:rPr lang="en-GB" dirty="0" smtClean="0"/>
            <a:t>Design</a:t>
          </a:r>
          <a:endParaRPr lang="en-GB" dirty="0"/>
        </a:p>
      </dgm:t>
    </dgm:pt>
    <dgm:pt modelId="{7B3A4A9B-38D8-4138-95F0-C6B400382FF9}" type="parTrans" cxnId="{73936333-3F60-4A98-A048-04F0B25C1379}">
      <dgm:prSet/>
      <dgm:spPr/>
      <dgm:t>
        <a:bodyPr/>
        <a:lstStyle/>
        <a:p>
          <a:endParaRPr lang="en-GB"/>
        </a:p>
      </dgm:t>
    </dgm:pt>
    <dgm:pt modelId="{8F05A307-307A-4F4F-8628-280579980208}" type="sibTrans" cxnId="{73936333-3F60-4A98-A048-04F0B25C1379}">
      <dgm:prSet/>
      <dgm:spPr/>
      <dgm:t>
        <a:bodyPr/>
        <a:lstStyle/>
        <a:p>
          <a:endParaRPr lang="en-GB"/>
        </a:p>
      </dgm:t>
    </dgm:pt>
    <dgm:pt modelId="{A4E932E3-85C8-4CB5-A9F2-D6783C705EDA}">
      <dgm:prSet phldrT="[Text]"/>
      <dgm:spPr/>
      <dgm:t>
        <a:bodyPr/>
        <a:lstStyle/>
        <a:p>
          <a:r>
            <a:rPr lang="en-GB" dirty="0" smtClean="0"/>
            <a:t>Deliver</a:t>
          </a:r>
          <a:endParaRPr lang="en-GB" dirty="0"/>
        </a:p>
      </dgm:t>
    </dgm:pt>
    <dgm:pt modelId="{48F1E0C6-E756-4281-B8F9-1E4F4B0D85DE}" type="parTrans" cxnId="{21855A9A-A6DA-4173-A3D8-5D2676D37672}">
      <dgm:prSet/>
      <dgm:spPr/>
      <dgm:t>
        <a:bodyPr/>
        <a:lstStyle/>
        <a:p>
          <a:endParaRPr lang="en-GB"/>
        </a:p>
      </dgm:t>
    </dgm:pt>
    <dgm:pt modelId="{358F1596-2714-475B-89F8-FFA23C3E0CF6}" type="sibTrans" cxnId="{21855A9A-A6DA-4173-A3D8-5D2676D37672}">
      <dgm:prSet/>
      <dgm:spPr/>
      <dgm:t>
        <a:bodyPr/>
        <a:lstStyle/>
        <a:p>
          <a:endParaRPr lang="en-GB"/>
        </a:p>
      </dgm:t>
    </dgm:pt>
    <dgm:pt modelId="{643BB8EC-EB17-4C05-8759-3B516788F916}" type="pres">
      <dgm:prSet presAssocID="{2C5F9D34-BD1D-43D9-807A-AB0B36B8C3C1}" presName="Name0" presStyleCnt="0">
        <dgm:presLayoutVars>
          <dgm:chMax val="1"/>
          <dgm:dir/>
          <dgm:animLvl val="ctr"/>
          <dgm:resizeHandles val="exact"/>
        </dgm:presLayoutVars>
      </dgm:prSet>
      <dgm:spPr/>
      <dgm:t>
        <a:bodyPr/>
        <a:lstStyle/>
        <a:p>
          <a:endParaRPr lang="en-GB"/>
        </a:p>
      </dgm:t>
    </dgm:pt>
    <dgm:pt modelId="{42259FC5-3CED-4A1C-9228-44DF54A46AC3}" type="pres">
      <dgm:prSet presAssocID="{675BD828-FE49-4A7E-AA9C-099CE5885811}" presName="centerShape" presStyleLbl="node0" presStyleIdx="0" presStyleCnt="1"/>
      <dgm:spPr/>
      <dgm:t>
        <a:bodyPr/>
        <a:lstStyle/>
        <a:p>
          <a:endParaRPr lang="en-GB"/>
        </a:p>
      </dgm:t>
    </dgm:pt>
    <dgm:pt modelId="{69EA0A0F-5BB3-47AF-88A7-BD27D43CC046}" type="pres">
      <dgm:prSet presAssocID="{607BE21B-BE36-450C-B013-88BAA815809E}" presName="node" presStyleLbl="node1" presStyleIdx="0" presStyleCnt="4">
        <dgm:presLayoutVars>
          <dgm:bulletEnabled val="1"/>
        </dgm:presLayoutVars>
      </dgm:prSet>
      <dgm:spPr/>
      <dgm:t>
        <a:bodyPr/>
        <a:lstStyle/>
        <a:p>
          <a:endParaRPr lang="en-GB"/>
        </a:p>
      </dgm:t>
    </dgm:pt>
    <dgm:pt modelId="{D27D3331-B2CA-40BD-8B70-C1D1012E65B2}" type="pres">
      <dgm:prSet presAssocID="{607BE21B-BE36-450C-B013-88BAA815809E}" presName="dummy" presStyleCnt="0"/>
      <dgm:spPr/>
      <dgm:t>
        <a:bodyPr/>
        <a:lstStyle/>
        <a:p>
          <a:endParaRPr lang="en-GB"/>
        </a:p>
      </dgm:t>
    </dgm:pt>
    <dgm:pt modelId="{1C9DC769-F3CA-4143-A790-0FA04B9FA73B}" type="pres">
      <dgm:prSet presAssocID="{48E15CDC-E8B0-4975-9351-21DA68611107}" presName="sibTrans" presStyleLbl="sibTrans2D1" presStyleIdx="0" presStyleCnt="4"/>
      <dgm:spPr/>
      <dgm:t>
        <a:bodyPr/>
        <a:lstStyle/>
        <a:p>
          <a:endParaRPr lang="en-GB"/>
        </a:p>
      </dgm:t>
    </dgm:pt>
    <dgm:pt modelId="{84D634C5-A3A1-4CD4-A0DE-8AC2665283F5}" type="pres">
      <dgm:prSet presAssocID="{C6CC6975-01B8-4932-9210-C7E21170C4F7}" presName="node" presStyleLbl="node1" presStyleIdx="1" presStyleCnt="4">
        <dgm:presLayoutVars>
          <dgm:bulletEnabled val="1"/>
        </dgm:presLayoutVars>
      </dgm:prSet>
      <dgm:spPr/>
      <dgm:t>
        <a:bodyPr/>
        <a:lstStyle/>
        <a:p>
          <a:endParaRPr lang="en-GB"/>
        </a:p>
      </dgm:t>
    </dgm:pt>
    <dgm:pt modelId="{195FEFB0-E8FE-47CA-9EDC-EC1EE41F9432}" type="pres">
      <dgm:prSet presAssocID="{C6CC6975-01B8-4932-9210-C7E21170C4F7}" presName="dummy" presStyleCnt="0"/>
      <dgm:spPr/>
      <dgm:t>
        <a:bodyPr/>
        <a:lstStyle/>
        <a:p>
          <a:endParaRPr lang="en-GB"/>
        </a:p>
      </dgm:t>
    </dgm:pt>
    <dgm:pt modelId="{F8B73B44-DF2E-4335-BDB6-FACEEC07FEE3}" type="pres">
      <dgm:prSet presAssocID="{831FA0DD-5FEE-4D6F-908C-BFA25633AF49}" presName="sibTrans" presStyleLbl="sibTrans2D1" presStyleIdx="1" presStyleCnt="4"/>
      <dgm:spPr/>
      <dgm:t>
        <a:bodyPr/>
        <a:lstStyle/>
        <a:p>
          <a:endParaRPr lang="en-GB"/>
        </a:p>
      </dgm:t>
    </dgm:pt>
    <dgm:pt modelId="{8FC2CC41-6414-4981-B896-C1B1D45CB732}" type="pres">
      <dgm:prSet presAssocID="{FAEC428B-4A6B-4BEE-A931-4C856CEEE705}" presName="node" presStyleLbl="node1" presStyleIdx="2" presStyleCnt="4">
        <dgm:presLayoutVars>
          <dgm:bulletEnabled val="1"/>
        </dgm:presLayoutVars>
      </dgm:prSet>
      <dgm:spPr/>
      <dgm:t>
        <a:bodyPr/>
        <a:lstStyle/>
        <a:p>
          <a:endParaRPr lang="en-GB"/>
        </a:p>
      </dgm:t>
    </dgm:pt>
    <dgm:pt modelId="{FDDA46F8-EEA1-44F0-B520-A5F83C1B0E9D}" type="pres">
      <dgm:prSet presAssocID="{FAEC428B-4A6B-4BEE-A931-4C856CEEE705}" presName="dummy" presStyleCnt="0"/>
      <dgm:spPr/>
      <dgm:t>
        <a:bodyPr/>
        <a:lstStyle/>
        <a:p>
          <a:endParaRPr lang="en-GB"/>
        </a:p>
      </dgm:t>
    </dgm:pt>
    <dgm:pt modelId="{6AE8FD99-1A6C-4D99-B8AA-7DBB486E411C}" type="pres">
      <dgm:prSet presAssocID="{8F05A307-307A-4F4F-8628-280579980208}" presName="sibTrans" presStyleLbl="sibTrans2D1" presStyleIdx="2" presStyleCnt="4"/>
      <dgm:spPr/>
      <dgm:t>
        <a:bodyPr/>
        <a:lstStyle/>
        <a:p>
          <a:endParaRPr lang="en-GB"/>
        </a:p>
      </dgm:t>
    </dgm:pt>
    <dgm:pt modelId="{98FFEE39-E59F-4B62-B24D-CFC7CE99BAD1}" type="pres">
      <dgm:prSet presAssocID="{A4E932E3-85C8-4CB5-A9F2-D6783C705EDA}" presName="node" presStyleLbl="node1" presStyleIdx="3" presStyleCnt="4">
        <dgm:presLayoutVars>
          <dgm:bulletEnabled val="1"/>
        </dgm:presLayoutVars>
      </dgm:prSet>
      <dgm:spPr/>
      <dgm:t>
        <a:bodyPr/>
        <a:lstStyle/>
        <a:p>
          <a:endParaRPr lang="en-GB"/>
        </a:p>
      </dgm:t>
    </dgm:pt>
    <dgm:pt modelId="{7AEC1108-629D-4C4A-84C9-61B385471F14}" type="pres">
      <dgm:prSet presAssocID="{A4E932E3-85C8-4CB5-A9F2-D6783C705EDA}" presName="dummy" presStyleCnt="0"/>
      <dgm:spPr/>
      <dgm:t>
        <a:bodyPr/>
        <a:lstStyle/>
        <a:p>
          <a:endParaRPr lang="en-GB"/>
        </a:p>
      </dgm:t>
    </dgm:pt>
    <dgm:pt modelId="{7C2756FC-4EB0-4949-9E27-182DF61BE24D}" type="pres">
      <dgm:prSet presAssocID="{358F1596-2714-475B-89F8-FFA23C3E0CF6}" presName="sibTrans" presStyleLbl="sibTrans2D1" presStyleIdx="3" presStyleCnt="4" custLinFactNeighborX="-986" custLinFactNeighborY="-1257"/>
      <dgm:spPr/>
      <dgm:t>
        <a:bodyPr/>
        <a:lstStyle/>
        <a:p>
          <a:endParaRPr lang="en-GB"/>
        </a:p>
      </dgm:t>
    </dgm:pt>
  </dgm:ptLst>
  <dgm:cxnLst>
    <dgm:cxn modelId="{5F4C88FF-4130-445B-BFAC-0221898AE53C}" srcId="{675BD828-FE49-4A7E-AA9C-099CE5885811}" destId="{607BE21B-BE36-450C-B013-88BAA815809E}" srcOrd="0" destOrd="0" parTransId="{A2B4E40B-E0C2-40BC-8CB1-C8A8D788101A}" sibTransId="{48E15CDC-E8B0-4975-9351-21DA68611107}"/>
    <dgm:cxn modelId="{C406A8CC-C37F-4BE4-ABE4-353F77E2D1E3}" type="presOf" srcId="{8F05A307-307A-4F4F-8628-280579980208}" destId="{6AE8FD99-1A6C-4D99-B8AA-7DBB486E411C}" srcOrd="0" destOrd="0" presId="urn:microsoft.com/office/officeart/2005/8/layout/radial6"/>
    <dgm:cxn modelId="{FBA9F008-8A79-4DCD-A13E-EE5415CAA4C1}" type="presOf" srcId="{2C5F9D34-BD1D-43D9-807A-AB0B36B8C3C1}" destId="{643BB8EC-EB17-4C05-8759-3B516788F916}" srcOrd="0" destOrd="0" presId="urn:microsoft.com/office/officeart/2005/8/layout/radial6"/>
    <dgm:cxn modelId="{ED703AC3-2318-4373-908C-C4D456B8BF29}" type="presOf" srcId="{675BD828-FE49-4A7E-AA9C-099CE5885811}" destId="{42259FC5-3CED-4A1C-9228-44DF54A46AC3}" srcOrd="0" destOrd="0" presId="urn:microsoft.com/office/officeart/2005/8/layout/radial6"/>
    <dgm:cxn modelId="{29A9B1EA-8743-4A42-A1F1-39DA1F7AF438}" type="presOf" srcId="{607BE21B-BE36-450C-B013-88BAA815809E}" destId="{69EA0A0F-5BB3-47AF-88A7-BD27D43CC046}" srcOrd="0" destOrd="0" presId="urn:microsoft.com/office/officeart/2005/8/layout/radial6"/>
    <dgm:cxn modelId="{3EE9B297-27FA-47C7-8C7D-25CFD05BE15D}" type="presOf" srcId="{48E15CDC-E8B0-4975-9351-21DA68611107}" destId="{1C9DC769-F3CA-4143-A790-0FA04B9FA73B}" srcOrd="0" destOrd="0" presId="urn:microsoft.com/office/officeart/2005/8/layout/radial6"/>
    <dgm:cxn modelId="{F86CDCCA-893E-4067-8593-CB33C069EEBA}" srcId="{2C5F9D34-BD1D-43D9-807A-AB0B36B8C3C1}" destId="{675BD828-FE49-4A7E-AA9C-099CE5885811}" srcOrd="0" destOrd="0" parTransId="{D9275037-BC58-4FF8-AD84-6AC22FFD03EB}" sibTransId="{CA2DE0E6-7307-4156-97A6-E287AFBBD8DB}"/>
    <dgm:cxn modelId="{07B4BC74-1B12-4416-9086-ABCD213B391B}" type="presOf" srcId="{A4E932E3-85C8-4CB5-A9F2-D6783C705EDA}" destId="{98FFEE39-E59F-4B62-B24D-CFC7CE99BAD1}" srcOrd="0" destOrd="0" presId="urn:microsoft.com/office/officeart/2005/8/layout/radial6"/>
    <dgm:cxn modelId="{31E18F8D-5BD5-4494-830E-D6CCA3E7A3AC}" srcId="{675BD828-FE49-4A7E-AA9C-099CE5885811}" destId="{C6CC6975-01B8-4932-9210-C7E21170C4F7}" srcOrd="1" destOrd="0" parTransId="{2D242B9F-FE53-462B-9D96-64413FC3E75D}" sibTransId="{831FA0DD-5FEE-4D6F-908C-BFA25633AF49}"/>
    <dgm:cxn modelId="{9C23DF9E-A076-4F1C-9182-8CEAC6700F79}" type="presOf" srcId="{FAEC428B-4A6B-4BEE-A931-4C856CEEE705}" destId="{8FC2CC41-6414-4981-B896-C1B1D45CB732}" srcOrd="0" destOrd="0" presId="urn:microsoft.com/office/officeart/2005/8/layout/radial6"/>
    <dgm:cxn modelId="{A581DC16-BCB4-441D-8E39-46E7253822F3}" type="presOf" srcId="{831FA0DD-5FEE-4D6F-908C-BFA25633AF49}" destId="{F8B73B44-DF2E-4335-BDB6-FACEEC07FEE3}" srcOrd="0" destOrd="0" presId="urn:microsoft.com/office/officeart/2005/8/layout/radial6"/>
    <dgm:cxn modelId="{21855A9A-A6DA-4173-A3D8-5D2676D37672}" srcId="{675BD828-FE49-4A7E-AA9C-099CE5885811}" destId="{A4E932E3-85C8-4CB5-A9F2-D6783C705EDA}" srcOrd="3" destOrd="0" parTransId="{48F1E0C6-E756-4281-B8F9-1E4F4B0D85DE}" sibTransId="{358F1596-2714-475B-89F8-FFA23C3E0CF6}"/>
    <dgm:cxn modelId="{49494521-98D4-43CE-86C5-7860D75E19C5}" type="presOf" srcId="{358F1596-2714-475B-89F8-FFA23C3E0CF6}" destId="{7C2756FC-4EB0-4949-9E27-182DF61BE24D}" srcOrd="0" destOrd="0" presId="urn:microsoft.com/office/officeart/2005/8/layout/radial6"/>
    <dgm:cxn modelId="{73936333-3F60-4A98-A048-04F0B25C1379}" srcId="{675BD828-FE49-4A7E-AA9C-099CE5885811}" destId="{FAEC428B-4A6B-4BEE-A931-4C856CEEE705}" srcOrd="2" destOrd="0" parTransId="{7B3A4A9B-38D8-4138-95F0-C6B400382FF9}" sibTransId="{8F05A307-307A-4F4F-8628-280579980208}"/>
    <dgm:cxn modelId="{F66B129C-B98D-43AC-BE6C-08A02FB8FE1A}" type="presOf" srcId="{C6CC6975-01B8-4932-9210-C7E21170C4F7}" destId="{84D634C5-A3A1-4CD4-A0DE-8AC2665283F5}" srcOrd="0" destOrd="0" presId="urn:microsoft.com/office/officeart/2005/8/layout/radial6"/>
    <dgm:cxn modelId="{3F2BB26D-D7F8-455B-99C7-29548BFF8C3D}" type="presParOf" srcId="{643BB8EC-EB17-4C05-8759-3B516788F916}" destId="{42259FC5-3CED-4A1C-9228-44DF54A46AC3}" srcOrd="0" destOrd="0" presId="urn:microsoft.com/office/officeart/2005/8/layout/radial6"/>
    <dgm:cxn modelId="{A600ECE1-8576-458B-AB67-3055BBAD61AC}" type="presParOf" srcId="{643BB8EC-EB17-4C05-8759-3B516788F916}" destId="{69EA0A0F-5BB3-47AF-88A7-BD27D43CC046}" srcOrd="1" destOrd="0" presId="urn:microsoft.com/office/officeart/2005/8/layout/radial6"/>
    <dgm:cxn modelId="{EC810A43-E171-4E26-A1E9-3B20A6182D1F}" type="presParOf" srcId="{643BB8EC-EB17-4C05-8759-3B516788F916}" destId="{D27D3331-B2CA-40BD-8B70-C1D1012E65B2}" srcOrd="2" destOrd="0" presId="urn:microsoft.com/office/officeart/2005/8/layout/radial6"/>
    <dgm:cxn modelId="{E37A65A3-C963-4035-BFD5-5381CA22260B}" type="presParOf" srcId="{643BB8EC-EB17-4C05-8759-3B516788F916}" destId="{1C9DC769-F3CA-4143-A790-0FA04B9FA73B}" srcOrd="3" destOrd="0" presId="urn:microsoft.com/office/officeart/2005/8/layout/radial6"/>
    <dgm:cxn modelId="{F2C29421-EEC3-4D21-9AAC-179B8A7DE0A5}" type="presParOf" srcId="{643BB8EC-EB17-4C05-8759-3B516788F916}" destId="{84D634C5-A3A1-4CD4-A0DE-8AC2665283F5}" srcOrd="4" destOrd="0" presId="urn:microsoft.com/office/officeart/2005/8/layout/radial6"/>
    <dgm:cxn modelId="{15CC13A5-FF00-4238-9F34-F50FF77E64DA}" type="presParOf" srcId="{643BB8EC-EB17-4C05-8759-3B516788F916}" destId="{195FEFB0-E8FE-47CA-9EDC-EC1EE41F9432}" srcOrd="5" destOrd="0" presId="urn:microsoft.com/office/officeart/2005/8/layout/radial6"/>
    <dgm:cxn modelId="{6E03E4B7-4A8B-4657-8F2A-15A8E730B80B}" type="presParOf" srcId="{643BB8EC-EB17-4C05-8759-3B516788F916}" destId="{F8B73B44-DF2E-4335-BDB6-FACEEC07FEE3}" srcOrd="6" destOrd="0" presId="urn:microsoft.com/office/officeart/2005/8/layout/radial6"/>
    <dgm:cxn modelId="{867036F5-3484-4381-8BBF-3CB9951E5495}" type="presParOf" srcId="{643BB8EC-EB17-4C05-8759-3B516788F916}" destId="{8FC2CC41-6414-4981-B896-C1B1D45CB732}" srcOrd="7" destOrd="0" presId="urn:microsoft.com/office/officeart/2005/8/layout/radial6"/>
    <dgm:cxn modelId="{5E525BB7-108F-4DC4-A97F-F7FAE176BAD3}" type="presParOf" srcId="{643BB8EC-EB17-4C05-8759-3B516788F916}" destId="{FDDA46F8-EEA1-44F0-B520-A5F83C1B0E9D}" srcOrd="8" destOrd="0" presId="urn:microsoft.com/office/officeart/2005/8/layout/radial6"/>
    <dgm:cxn modelId="{FFEBE92F-9BF1-468D-BBF0-CF36DD2E40D3}" type="presParOf" srcId="{643BB8EC-EB17-4C05-8759-3B516788F916}" destId="{6AE8FD99-1A6C-4D99-B8AA-7DBB486E411C}" srcOrd="9" destOrd="0" presId="urn:microsoft.com/office/officeart/2005/8/layout/radial6"/>
    <dgm:cxn modelId="{065E18A5-A75F-4720-8237-FC6525E94E93}" type="presParOf" srcId="{643BB8EC-EB17-4C05-8759-3B516788F916}" destId="{98FFEE39-E59F-4B62-B24D-CFC7CE99BAD1}" srcOrd="10" destOrd="0" presId="urn:microsoft.com/office/officeart/2005/8/layout/radial6"/>
    <dgm:cxn modelId="{77487D3E-F822-4E21-9687-DA3F3C6AED03}" type="presParOf" srcId="{643BB8EC-EB17-4C05-8759-3B516788F916}" destId="{7AEC1108-629D-4C4A-84C9-61B385471F14}" srcOrd="11" destOrd="0" presId="urn:microsoft.com/office/officeart/2005/8/layout/radial6"/>
    <dgm:cxn modelId="{139009D0-9FE5-4597-BCCB-33FCC080D956}" type="presParOf" srcId="{643BB8EC-EB17-4C05-8759-3B516788F916}" destId="{7C2756FC-4EB0-4949-9E27-182DF61BE24D}" srcOrd="12"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756FC-4EB0-4949-9E27-182DF61BE24D}">
      <dsp:nvSpPr>
        <dsp:cNvPr id="0" name=""/>
        <dsp:cNvSpPr/>
      </dsp:nvSpPr>
      <dsp:spPr>
        <a:xfrm>
          <a:off x="1049450" y="296639"/>
          <a:ext cx="2160713" cy="2160713"/>
        </a:xfrm>
        <a:prstGeom prst="blockArc">
          <a:avLst>
            <a:gd name="adj1" fmla="val 10800000"/>
            <a:gd name="adj2" fmla="val 16200000"/>
            <a:gd name="adj3" fmla="val 4635"/>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AE8FD99-1A6C-4D99-B8AA-7DBB486E411C}">
      <dsp:nvSpPr>
        <dsp:cNvPr id="0" name=""/>
        <dsp:cNvSpPr/>
      </dsp:nvSpPr>
      <dsp:spPr>
        <a:xfrm>
          <a:off x="1070755" y="323799"/>
          <a:ext cx="2160713" cy="2160713"/>
        </a:xfrm>
        <a:prstGeom prst="blockArc">
          <a:avLst>
            <a:gd name="adj1" fmla="val 5400000"/>
            <a:gd name="adj2" fmla="val 10800000"/>
            <a:gd name="adj3" fmla="val 4635"/>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8B73B44-DF2E-4335-BDB6-FACEEC07FEE3}">
      <dsp:nvSpPr>
        <dsp:cNvPr id="0" name=""/>
        <dsp:cNvSpPr/>
      </dsp:nvSpPr>
      <dsp:spPr>
        <a:xfrm>
          <a:off x="1070755" y="323799"/>
          <a:ext cx="2160713" cy="2160713"/>
        </a:xfrm>
        <a:prstGeom prst="blockArc">
          <a:avLst>
            <a:gd name="adj1" fmla="val 0"/>
            <a:gd name="adj2" fmla="val 5400000"/>
            <a:gd name="adj3" fmla="val 4635"/>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C9DC769-F3CA-4143-A790-0FA04B9FA73B}">
      <dsp:nvSpPr>
        <dsp:cNvPr id="0" name=""/>
        <dsp:cNvSpPr/>
      </dsp:nvSpPr>
      <dsp:spPr>
        <a:xfrm>
          <a:off x="1070755" y="323799"/>
          <a:ext cx="2160713" cy="2160713"/>
        </a:xfrm>
        <a:prstGeom prst="blockArc">
          <a:avLst>
            <a:gd name="adj1" fmla="val 16200000"/>
            <a:gd name="adj2" fmla="val 0"/>
            <a:gd name="adj3" fmla="val 4635"/>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259FC5-3CED-4A1C-9228-44DF54A46AC3}">
      <dsp:nvSpPr>
        <dsp:cNvPr id="0" name=""/>
        <dsp:cNvSpPr/>
      </dsp:nvSpPr>
      <dsp:spPr>
        <a:xfrm>
          <a:off x="1654297" y="907341"/>
          <a:ext cx="993628" cy="99362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Assessment and Feedback</a:t>
          </a:r>
          <a:endParaRPr lang="en-GB" sz="1100" kern="1200" dirty="0"/>
        </a:p>
      </dsp:txBody>
      <dsp:txXfrm>
        <a:off x="1799810" y="1052854"/>
        <a:ext cx="702602" cy="702602"/>
      </dsp:txXfrm>
    </dsp:sp>
    <dsp:sp modelId="{69EA0A0F-5BB3-47AF-88A7-BD27D43CC046}">
      <dsp:nvSpPr>
        <dsp:cNvPr id="0" name=""/>
        <dsp:cNvSpPr/>
      </dsp:nvSpPr>
      <dsp:spPr>
        <a:xfrm>
          <a:off x="1803341" y="1068"/>
          <a:ext cx="695540" cy="695540"/>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t>Discover</a:t>
          </a:r>
          <a:endParaRPr lang="en-GB" sz="1000" kern="1200" dirty="0"/>
        </a:p>
      </dsp:txBody>
      <dsp:txXfrm>
        <a:off x="1905200" y="102927"/>
        <a:ext cx="491822" cy="491822"/>
      </dsp:txXfrm>
    </dsp:sp>
    <dsp:sp modelId="{84D634C5-A3A1-4CD4-A0DE-8AC2665283F5}">
      <dsp:nvSpPr>
        <dsp:cNvPr id="0" name=""/>
        <dsp:cNvSpPr/>
      </dsp:nvSpPr>
      <dsp:spPr>
        <a:xfrm>
          <a:off x="2858659" y="1056385"/>
          <a:ext cx="695540" cy="695540"/>
        </a:xfrm>
        <a:prstGeom prst="ellips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t>Dream</a:t>
          </a:r>
          <a:endParaRPr lang="en-GB" sz="1000" kern="1200" dirty="0"/>
        </a:p>
      </dsp:txBody>
      <dsp:txXfrm>
        <a:off x="2960518" y="1158244"/>
        <a:ext cx="491822" cy="491822"/>
      </dsp:txXfrm>
    </dsp:sp>
    <dsp:sp modelId="{8FC2CC41-6414-4981-B896-C1B1D45CB732}">
      <dsp:nvSpPr>
        <dsp:cNvPr id="0" name=""/>
        <dsp:cNvSpPr/>
      </dsp:nvSpPr>
      <dsp:spPr>
        <a:xfrm>
          <a:off x="1803341" y="2111703"/>
          <a:ext cx="695540" cy="695540"/>
        </a:xfrm>
        <a:prstGeom prst="ellips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t>Design</a:t>
          </a:r>
          <a:endParaRPr lang="en-GB" sz="1000" kern="1200" dirty="0"/>
        </a:p>
      </dsp:txBody>
      <dsp:txXfrm>
        <a:off x="1905200" y="2213562"/>
        <a:ext cx="491822" cy="491822"/>
      </dsp:txXfrm>
    </dsp:sp>
    <dsp:sp modelId="{98FFEE39-E59F-4B62-B24D-CFC7CE99BAD1}">
      <dsp:nvSpPr>
        <dsp:cNvPr id="0" name=""/>
        <dsp:cNvSpPr/>
      </dsp:nvSpPr>
      <dsp:spPr>
        <a:xfrm>
          <a:off x="748024" y="1056385"/>
          <a:ext cx="695540" cy="695540"/>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smtClean="0"/>
            <a:t>Deliver</a:t>
          </a:r>
          <a:endParaRPr lang="en-GB" sz="1000" kern="1200" dirty="0"/>
        </a:p>
      </dsp:txBody>
      <dsp:txXfrm>
        <a:off x="849883" y="1158244"/>
        <a:ext cx="491822" cy="49182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967"/>
          </a:xfrm>
          <a:prstGeom prst="rect">
            <a:avLst/>
          </a:prstGeom>
        </p:spPr>
        <p:txBody>
          <a:bodyPr vert="horz" lIns="92153" tIns="46077" rIns="92153" bIns="46077" rtlCol="0"/>
          <a:lstStyle>
            <a:lvl1pPr algn="l">
              <a:defRPr sz="1200"/>
            </a:lvl1pPr>
          </a:lstStyle>
          <a:p>
            <a:endParaRPr lang="en-GB"/>
          </a:p>
        </p:txBody>
      </p:sp>
      <p:sp>
        <p:nvSpPr>
          <p:cNvPr id="3" name="Date Placeholder 2"/>
          <p:cNvSpPr>
            <a:spLocks noGrp="1"/>
          </p:cNvSpPr>
          <p:nvPr>
            <p:ph type="dt" sz="quarter" idx="1"/>
          </p:nvPr>
        </p:nvSpPr>
        <p:spPr>
          <a:xfrm>
            <a:off x="3851098" y="0"/>
            <a:ext cx="2944958" cy="496967"/>
          </a:xfrm>
          <a:prstGeom prst="rect">
            <a:avLst/>
          </a:prstGeom>
        </p:spPr>
        <p:txBody>
          <a:bodyPr vert="horz" lIns="92153" tIns="46077" rIns="92153" bIns="46077" rtlCol="0"/>
          <a:lstStyle>
            <a:lvl1pPr algn="r">
              <a:defRPr sz="1200"/>
            </a:lvl1pPr>
          </a:lstStyle>
          <a:p>
            <a:fld id="{56B7FDE6-F0EC-4EF5-9B45-6139357B1666}" type="datetimeFigureOut">
              <a:rPr lang="en-GB" smtClean="0"/>
              <a:t>26/02/2013</a:t>
            </a:fld>
            <a:endParaRPr lang="en-GB"/>
          </a:p>
        </p:txBody>
      </p:sp>
      <p:sp>
        <p:nvSpPr>
          <p:cNvPr id="4" name="Footer Placeholder 3"/>
          <p:cNvSpPr>
            <a:spLocks noGrp="1"/>
          </p:cNvSpPr>
          <p:nvPr>
            <p:ph type="ftr" sz="quarter" idx="2"/>
          </p:nvPr>
        </p:nvSpPr>
        <p:spPr>
          <a:xfrm>
            <a:off x="0" y="9429671"/>
            <a:ext cx="2944958" cy="496966"/>
          </a:xfrm>
          <a:prstGeom prst="rect">
            <a:avLst/>
          </a:prstGeom>
        </p:spPr>
        <p:txBody>
          <a:bodyPr vert="horz" lIns="92153" tIns="46077" rIns="92153" bIns="46077" rtlCol="0" anchor="b"/>
          <a:lstStyle>
            <a:lvl1pPr algn="l">
              <a:defRPr sz="1200"/>
            </a:lvl1pPr>
          </a:lstStyle>
          <a:p>
            <a:endParaRPr lang="en-GB"/>
          </a:p>
        </p:txBody>
      </p:sp>
      <p:sp>
        <p:nvSpPr>
          <p:cNvPr id="5" name="Slide Number Placeholder 4"/>
          <p:cNvSpPr>
            <a:spLocks noGrp="1"/>
          </p:cNvSpPr>
          <p:nvPr>
            <p:ph type="sldNum" sz="quarter" idx="3"/>
          </p:nvPr>
        </p:nvSpPr>
        <p:spPr>
          <a:xfrm>
            <a:off x="3851098" y="9429671"/>
            <a:ext cx="2944958" cy="496966"/>
          </a:xfrm>
          <a:prstGeom prst="rect">
            <a:avLst/>
          </a:prstGeom>
        </p:spPr>
        <p:txBody>
          <a:bodyPr vert="horz" lIns="92153" tIns="46077" rIns="92153" bIns="46077" rtlCol="0" anchor="b"/>
          <a:lstStyle>
            <a:lvl1pPr algn="r">
              <a:defRPr sz="1200"/>
            </a:lvl1pPr>
          </a:lstStyle>
          <a:p>
            <a:fld id="{6D7F3200-EF15-4326-B28C-826788DF4F23}" type="slidenum">
              <a:rPr lang="en-GB" smtClean="0"/>
              <a:t>‹#›</a:t>
            </a:fld>
            <a:endParaRPr lang="en-GB"/>
          </a:p>
        </p:txBody>
      </p:sp>
    </p:spTree>
    <p:extLst>
      <p:ext uri="{BB962C8B-B14F-4D97-AF65-F5344CB8AC3E}">
        <p14:creationId xmlns:p14="http://schemas.microsoft.com/office/powerpoint/2010/main" val="114669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2153" tIns="46077" rIns="92153" bIns="46077"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2153" tIns="46077" rIns="92153" bIns="46077" rtlCol="0"/>
          <a:lstStyle>
            <a:lvl1pPr algn="r">
              <a:defRPr sz="1200"/>
            </a:lvl1pPr>
          </a:lstStyle>
          <a:p>
            <a:fld id="{23B367D7-DF96-4648-BC25-BB6A00938FA6}" type="datetimeFigureOut">
              <a:rPr lang="en-GB" smtClean="0"/>
              <a:t>26/02/2013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53" tIns="46077" rIns="92153" bIns="46077"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2153" tIns="46077" rIns="92153" bIns="460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2153" tIns="46077" rIns="92153" bIns="46077"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2153" tIns="46077" rIns="92153" bIns="46077" rtlCol="0" anchor="b"/>
          <a:lstStyle>
            <a:lvl1pPr algn="r">
              <a:defRPr sz="1200"/>
            </a:lvl1pPr>
          </a:lstStyle>
          <a:p>
            <a:fld id="{2825E201-E518-4928-93EF-84B2EE14EFE3}" type="slidenum">
              <a:rPr lang="en-GB" smtClean="0"/>
              <a:t>‹#›</a:t>
            </a:fld>
            <a:endParaRPr lang="en-GB"/>
          </a:p>
        </p:txBody>
      </p:sp>
    </p:spTree>
    <p:extLst>
      <p:ext uri="{BB962C8B-B14F-4D97-AF65-F5344CB8AC3E}">
        <p14:creationId xmlns:p14="http://schemas.microsoft.com/office/powerpoint/2010/main" val="1539466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5E201-E518-4928-93EF-84B2EE14EFE3}" type="slidenum">
              <a:rPr lang="en-GB" smtClean="0"/>
              <a:t>1</a:t>
            </a:fld>
            <a:endParaRPr lang="en-GB"/>
          </a:p>
        </p:txBody>
      </p:sp>
    </p:spTree>
    <p:extLst>
      <p:ext uri="{BB962C8B-B14F-4D97-AF65-F5344CB8AC3E}">
        <p14:creationId xmlns:p14="http://schemas.microsoft.com/office/powerpoint/2010/main" val="2702590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Developed from the REAP project - Strathclyde</a:t>
            </a:r>
            <a:endParaRPr lang="en-GB" dirty="0"/>
          </a:p>
        </p:txBody>
      </p:sp>
      <p:sp>
        <p:nvSpPr>
          <p:cNvPr id="4" name="Slide Number Placeholder 3"/>
          <p:cNvSpPr>
            <a:spLocks noGrp="1"/>
          </p:cNvSpPr>
          <p:nvPr>
            <p:ph type="sldNum" sz="quarter" idx="10"/>
          </p:nvPr>
        </p:nvSpPr>
        <p:spPr/>
        <p:txBody>
          <a:bodyPr/>
          <a:lstStyle/>
          <a:p>
            <a:fld id="{2825E201-E518-4928-93EF-84B2EE14EFE3}" type="slidenum">
              <a:rPr lang="en-GB" smtClean="0"/>
              <a:t>10</a:t>
            </a:fld>
            <a:endParaRPr lang="en-GB"/>
          </a:p>
        </p:txBody>
      </p:sp>
    </p:spTree>
    <p:extLst>
      <p:ext uri="{BB962C8B-B14F-4D97-AF65-F5344CB8AC3E}">
        <p14:creationId xmlns:p14="http://schemas.microsoft.com/office/powerpoint/2010/main" val="3315641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69D26B-7FF0-4DDE-86BA-68CBCA2C0D0D}" type="slidenum">
              <a:rPr lang="en-GB" smtClean="0"/>
              <a:t>11</a:t>
            </a:fld>
            <a:endParaRPr lang="en-GB"/>
          </a:p>
        </p:txBody>
      </p:sp>
    </p:spTree>
    <p:extLst>
      <p:ext uri="{BB962C8B-B14F-4D97-AF65-F5344CB8AC3E}">
        <p14:creationId xmlns:p14="http://schemas.microsoft.com/office/powerpoint/2010/main" val="2476421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5E201-E518-4928-93EF-84B2EE14EFE3}" type="slidenum">
              <a:rPr lang="en-GB" smtClean="0"/>
              <a:t>12</a:t>
            </a:fld>
            <a:endParaRPr lang="en-GB"/>
          </a:p>
        </p:txBody>
      </p:sp>
    </p:spTree>
    <p:extLst>
      <p:ext uri="{BB962C8B-B14F-4D97-AF65-F5344CB8AC3E}">
        <p14:creationId xmlns:p14="http://schemas.microsoft.com/office/powerpoint/2010/main" val="2480057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5E201-E518-4928-93EF-84B2EE14EFE3}" type="slidenum">
              <a:rPr lang="en-GB" smtClean="0"/>
              <a:t>13</a:t>
            </a:fld>
            <a:endParaRPr lang="en-GB"/>
          </a:p>
        </p:txBody>
      </p:sp>
    </p:spTree>
    <p:extLst>
      <p:ext uri="{BB962C8B-B14F-4D97-AF65-F5344CB8AC3E}">
        <p14:creationId xmlns:p14="http://schemas.microsoft.com/office/powerpoint/2010/main" val="929547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5E201-E518-4928-93EF-84B2EE14EFE3}" type="slidenum">
              <a:rPr lang="en-GB" smtClean="0"/>
              <a:t>14</a:t>
            </a:fld>
            <a:endParaRPr lang="en-GB"/>
          </a:p>
        </p:txBody>
      </p:sp>
    </p:spTree>
    <p:extLst>
      <p:ext uri="{BB962C8B-B14F-4D97-AF65-F5344CB8AC3E}">
        <p14:creationId xmlns:p14="http://schemas.microsoft.com/office/powerpoint/2010/main" val="120639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5E201-E518-4928-93EF-84B2EE14EFE3}" type="slidenum">
              <a:rPr lang="en-GB" smtClean="0"/>
              <a:t>15</a:t>
            </a:fld>
            <a:endParaRPr lang="en-GB"/>
          </a:p>
        </p:txBody>
      </p:sp>
    </p:spTree>
    <p:extLst>
      <p:ext uri="{BB962C8B-B14F-4D97-AF65-F5344CB8AC3E}">
        <p14:creationId xmlns:p14="http://schemas.microsoft.com/office/powerpoint/2010/main" val="1206027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5E201-E518-4928-93EF-84B2EE14EFE3}" type="slidenum">
              <a:rPr lang="en-GB" smtClean="0"/>
              <a:t>16</a:t>
            </a:fld>
            <a:endParaRPr lang="en-GB"/>
          </a:p>
        </p:txBody>
      </p:sp>
    </p:spTree>
    <p:extLst>
      <p:ext uri="{BB962C8B-B14F-4D97-AF65-F5344CB8AC3E}">
        <p14:creationId xmlns:p14="http://schemas.microsoft.com/office/powerpoint/2010/main" val="196630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5E201-E518-4928-93EF-84B2EE14EFE3}" type="slidenum">
              <a:rPr lang="en-GB" smtClean="0"/>
              <a:t>17</a:t>
            </a:fld>
            <a:endParaRPr lang="en-GB"/>
          </a:p>
        </p:txBody>
      </p:sp>
    </p:spTree>
    <p:extLst>
      <p:ext uri="{BB962C8B-B14F-4D97-AF65-F5344CB8AC3E}">
        <p14:creationId xmlns:p14="http://schemas.microsoft.com/office/powerpoint/2010/main" val="1992254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Our project is looking at institutional systems and the outcomes of our analyses, so the ‘wares’ will be related to the impact that these outcomes have had on institutional policy and practice. </a:t>
            </a:r>
          </a:p>
          <a:p>
            <a:endParaRPr lang="en-GB" dirty="0"/>
          </a:p>
        </p:txBody>
      </p:sp>
      <p:sp>
        <p:nvSpPr>
          <p:cNvPr id="4" name="Slide Number Placeholder 3"/>
          <p:cNvSpPr>
            <a:spLocks noGrp="1"/>
          </p:cNvSpPr>
          <p:nvPr>
            <p:ph type="sldNum" sz="quarter" idx="10"/>
          </p:nvPr>
        </p:nvSpPr>
        <p:spPr/>
        <p:txBody>
          <a:bodyPr/>
          <a:lstStyle/>
          <a:p>
            <a:fld id="{2825E201-E518-4928-93EF-84B2EE14EFE3}" type="slidenum">
              <a:rPr lang="en-GB" smtClean="0"/>
              <a:t>18</a:t>
            </a:fld>
            <a:endParaRPr lang="en-GB"/>
          </a:p>
        </p:txBody>
      </p:sp>
    </p:spTree>
    <p:extLst>
      <p:ext uri="{BB962C8B-B14F-4D97-AF65-F5344CB8AC3E}">
        <p14:creationId xmlns:p14="http://schemas.microsoft.com/office/powerpoint/2010/main" val="377773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49B970-E997-457D-A24F-D2229709AE21}" type="slidenum">
              <a:rPr lang="en-GB" smtClean="0"/>
              <a:t>19</a:t>
            </a:fld>
            <a:endParaRPr lang="en-GB"/>
          </a:p>
        </p:txBody>
      </p:sp>
    </p:spTree>
    <p:extLst>
      <p:ext uri="{BB962C8B-B14F-4D97-AF65-F5344CB8AC3E}">
        <p14:creationId xmlns:p14="http://schemas.microsoft.com/office/powerpoint/2010/main" val="3675807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69D26B-7FF0-4DDE-86BA-68CBCA2C0D0D}" type="slidenum">
              <a:rPr lang="en-GB" smtClean="0"/>
              <a:t>2</a:t>
            </a:fld>
            <a:endParaRPr lang="en-GB"/>
          </a:p>
        </p:txBody>
      </p:sp>
    </p:spTree>
    <p:extLst>
      <p:ext uri="{BB962C8B-B14F-4D97-AF65-F5344CB8AC3E}">
        <p14:creationId xmlns:p14="http://schemas.microsoft.com/office/powerpoint/2010/main" val="180977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5E201-E518-4928-93EF-84B2EE14EFE3}" type="slidenum">
              <a:rPr lang="en-GB" smtClean="0"/>
              <a:t>20</a:t>
            </a:fld>
            <a:endParaRPr lang="en-GB"/>
          </a:p>
        </p:txBody>
      </p:sp>
    </p:spTree>
    <p:extLst>
      <p:ext uri="{BB962C8B-B14F-4D97-AF65-F5344CB8AC3E}">
        <p14:creationId xmlns:p14="http://schemas.microsoft.com/office/powerpoint/2010/main" val="30337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5E201-E518-4928-93EF-84B2EE14EFE3}" type="slidenum">
              <a:rPr lang="en-GB" smtClean="0"/>
              <a:t>21</a:t>
            </a:fld>
            <a:endParaRPr lang="en-GB"/>
          </a:p>
        </p:txBody>
      </p:sp>
    </p:spTree>
    <p:extLst>
      <p:ext uri="{BB962C8B-B14F-4D97-AF65-F5344CB8AC3E}">
        <p14:creationId xmlns:p14="http://schemas.microsoft.com/office/powerpoint/2010/main" val="573636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5E201-E518-4928-93EF-84B2EE14EFE3}" type="slidenum">
              <a:rPr lang="en-GB" smtClean="0"/>
              <a:t>22</a:t>
            </a:fld>
            <a:endParaRPr lang="en-GB"/>
          </a:p>
        </p:txBody>
      </p:sp>
    </p:spTree>
    <p:extLst>
      <p:ext uri="{BB962C8B-B14F-4D97-AF65-F5344CB8AC3E}">
        <p14:creationId xmlns:p14="http://schemas.microsoft.com/office/powerpoint/2010/main" val="229649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5E201-E518-4928-93EF-84B2EE14EFE3}" type="slidenum">
              <a:rPr lang="en-GB" smtClean="0"/>
              <a:t>3</a:t>
            </a:fld>
            <a:endParaRPr lang="en-GB"/>
          </a:p>
        </p:txBody>
      </p:sp>
    </p:spTree>
    <p:extLst>
      <p:ext uri="{BB962C8B-B14F-4D97-AF65-F5344CB8AC3E}">
        <p14:creationId xmlns:p14="http://schemas.microsoft.com/office/powerpoint/2010/main" val="166728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5E201-E518-4928-93EF-84B2EE14EFE3}" type="slidenum">
              <a:rPr lang="en-GB" smtClean="0"/>
              <a:t>4</a:t>
            </a:fld>
            <a:endParaRPr lang="en-GB"/>
          </a:p>
        </p:txBody>
      </p:sp>
    </p:spTree>
    <p:extLst>
      <p:ext uri="{BB962C8B-B14F-4D97-AF65-F5344CB8AC3E}">
        <p14:creationId xmlns:p14="http://schemas.microsoft.com/office/powerpoint/2010/main" val="3947762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69D26B-7FF0-4DDE-86BA-68CBCA2C0D0D}" type="slidenum">
              <a:rPr lang="en-GB" smtClean="0"/>
              <a:t>5</a:t>
            </a:fld>
            <a:endParaRPr lang="en-GB"/>
          </a:p>
        </p:txBody>
      </p:sp>
    </p:spTree>
    <p:extLst>
      <p:ext uri="{BB962C8B-B14F-4D97-AF65-F5344CB8AC3E}">
        <p14:creationId xmlns:p14="http://schemas.microsoft.com/office/powerpoint/2010/main" val="670300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Replace this one with up dated one</a:t>
            </a:r>
            <a:endParaRPr lang="en-GB" dirty="0"/>
          </a:p>
        </p:txBody>
      </p:sp>
      <p:sp>
        <p:nvSpPr>
          <p:cNvPr id="4" name="Slide Number Placeholder 3"/>
          <p:cNvSpPr>
            <a:spLocks noGrp="1"/>
          </p:cNvSpPr>
          <p:nvPr>
            <p:ph type="sldNum" sz="quarter" idx="10"/>
          </p:nvPr>
        </p:nvSpPr>
        <p:spPr/>
        <p:txBody>
          <a:bodyPr/>
          <a:lstStyle/>
          <a:p>
            <a:fld id="{2825E201-E518-4928-93EF-84B2EE14EFE3}" type="slidenum">
              <a:rPr lang="en-GB" smtClean="0"/>
              <a:t>6</a:t>
            </a:fld>
            <a:endParaRPr lang="en-GB"/>
          </a:p>
        </p:txBody>
      </p:sp>
    </p:spTree>
    <p:extLst>
      <p:ext uri="{BB962C8B-B14F-4D97-AF65-F5344CB8AC3E}">
        <p14:creationId xmlns:p14="http://schemas.microsoft.com/office/powerpoint/2010/main" val="2768408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Other </a:t>
            </a:r>
            <a:r>
              <a:rPr lang="en-GB" dirty="0" err="1" smtClean="0"/>
              <a:t>egs</a:t>
            </a:r>
            <a:endParaRPr lang="en-GB" dirty="0" smtClean="0"/>
          </a:p>
          <a:p>
            <a:endParaRPr lang="en-GB" dirty="0" smtClean="0"/>
          </a:p>
          <a:p>
            <a:r>
              <a:rPr lang="en-GB" dirty="0" smtClean="0"/>
              <a:t>A very powerful visual tool that can clearly demonstrate issues such as ‘bunching’ of assessment – for students and staff -  and potentially over assessment</a:t>
            </a:r>
          </a:p>
          <a:p>
            <a:endParaRPr lang="en-GB" dirty="0" smtClean="0"/>
          </a:p>
          <a:p>
            <a:r>
              <a:rPr lang="en-GB" dirty="0" smtClean="0"/>
              <a:t>As well it can demonstrate where students get opportunity for formative activity – as in this slide – or a concentration on summative assessment as in the next slide.</a:t>
            </a:r>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8745" indent="-287979">
              <a:defRPr sz="2400">
                <a:solidFill>
                  <a:schemeClr val="tx1"/>
                </a:solidFill>
                <a:latin typeface="Arial" charset="0"/>
              </a:defRPr>
            </a:lvl2pPr>
            <a:lvl3pPr marL="1151915" indent="-230383">
              <a:defRPr sz="2400">
                <a:solidFill>
                  <a:schemeClr val="tx1"/>
                </a:solidFill>
                <a:latin typeface="Arial" charset="0"/>
              </a:defRPr>
            </a:lvl3pPr>
            <a:lvl4pPr marL="1612682" indent="-230383">
              <a:defRPr sz="2400">
                <a:solidFill>
                  <a:schemeClr val="tx1"/>
                </a:solidFill>
                <a:latin typeface="Arial" charset="0"/>
              </a:defRPr>
            </a:lvl4pPr>
            <a:lvl5pPr marL="2073448" indent="-230383">
              <a:defRPr sz="2400">
                <a:solidFill>
                  <a:schemeClr val="tx1"/>
                </a:solidFill>
                <a:latin typeface="Arial" charset="0"/>
              </a:defRPr>
            </a:lvl5pPr>
            <a:lvl6pPr marL="2534214" indent="-230383" eaLnBrk="0" fontAlgn="base" hangingPunct="0">
              <a:spcBef>
                <a:spcPct val="0"/>
              </a:spcBef>
              <a:spcAft>
                <a:spcPct val="0"/>
              </a:spcAft>
              <a:defRPr sz="2400">
                <a:solidFill>
                  <a:schemeClr val="tx1"/>
                </a:solidFill>
                <a:latin typeface="Arial" charset="0"/>
              </a:defRPr>
            </a:lvl6pPr>
            <a:lvl7pPr marL="2994980" indent="-230383" eaLnBrk="0" fontAlgn="base" hangingPunct="0">
              <a:spcBef>
                <a:spcPct val="0"/>
              </a:spcBef>
              <a:spcAft>
                <a:spcPct val="0"/>
              </a:spcAft>
              <a:defRPr sz="2400">
                <a:solidFill>
                  <a:schemeClr val="tx1"/>
                </a:solidFill>
                <a:latin typeface="Arial" charset="0"/>
              </a:defRPr>
            </a:lvl7pPr>
            <a:lvl8pPr marL="3455746" indent="-230383" eaLnBrk="0" fontAlgn="base" hangingPunct="0">
              <a:spcBef>
                <a:spcPct val="0"/>
              </a:spcBef>
              <a:spcAft>
                <a:spcPct val="0"/>
              </a:spcAft>
              <a:defRPr sz="2400">
                <a:solidFill>
                  <a:schemeClr val="tx1"/>
                </a:solidFill>
                <a:latin typeface="Arial" charset="0"/>
              </a:defRPr>
            </a:lvl8pPr>
            <a:lvl9pPr marL="3916512" indent="-230383" eaLnBrk="0" fontAlgn="base" hangingPunct="0">
              <a:spcBef>
                <a:spcPct val="0"/>
              </a:spcBef>
              <a:spcAft>
                <a:spcPct val="0"/>
              </a:spcAft>
              <a:defRPr sz="2400">
                <a:solidFill>
                  <a:schemeClr val="tx1"/>
                </a:solidFill>
                <a:latin typeface="Arial" charset="0"/>
              </a:defRPr>
            </a:lvl9pPr>
          </a:lstStyle>
          <a:p>
            <a:fld id="{947C1EE0-E262-40B0-A975-C7F502BA8966}" type="slidenum">
              <a:rPr lang="en-GB" sz="1200">
                <a:latin typeface="CitigateFrutigerLight" pitchFamily="2" charset="0"/>
              </a:rPr>
              <a:pPr/>
              <a:t>7</a:t>
            </a:fld>
            <a:endParaRPr lang="en-GB" sz="1200">
              <a:latin typeface="CitigateFrutigerLight" pitchFamily="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5E201-E518-4928-93EF-84B2EE14EFE3}" type="slidenum">
              <a:rPr lang="en-GB" smtClean="0"/>
              <a:t>8</a:t>
            </a:fld>
            <a:endParaRPr lang="en-GB"/>
          </a:p>
        </p:txBody>
      </p:sp>
    </p:spTree>
    <p:extLst>
      <p:ext uri="{BB962C8B-B14F-4D97-AF65-F5344CB8AC3E}">
        <p14:creationId xmlns:p14="http://schemas.microsoft.com/office/powerpoint/2010/main" val="1120877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Starts</a:t>
            </a:r>
            <a:r>
              <a:rPr lang="en-GB" baseline="0" dirty="0" smtClean="0"/>
              <a:t> with an affirmative (positive) topic – in our case the positives of assessment and feedback experiences</a:t>
            </a:r>
          </a:p>
          <a:p>
            <a:r>
              <a:rPr lang="en-GB" dirty="0" smtClean="0"/>
              <a:t>Change methodology</a:t>
            </a:r>
          </a:p>
          <a:p>
            <a:r>
              <a:rPr lang="en-GB" dirty="0" smtClean="0"/>
              <a:t>Inquiry into what works well before introducing change</a:t>
            </a:r>
          </a:p>
          <a:p>
            <a:r>
              <a:rPr lang="en-GB" dirty="0" smtClean="0"/>
              <a:t>Strengths-based approach</a:t>
            </a:r>
          </a:p>
          <a:p>
            <a:r>
              <a:rPr lang="en-GB" dirty="0" smtClean="0"/>
              <a:t>Dialogue and making meaning</a:t>
            </a:r>
          </a:p>
          <a:p>
            <a:r>
              <a:rPr lang="en-GB" dirty="0" smtClean="0"/>
              <a:t>Structure – </a:t>
            </a:r>
            <a:r>
              <a:rPr lang="en-GB" i="1" dirty="0" smtClean="0"/>
              <a:t>4-D cycle – discovery, dream, design and deliver (destiny)</a:t>
            </a:r>
          </a:p>
          <a:p>
            <a:endParaRPr lang="en-GB" dirty="0" smtClean="0"/>
          </a:p>
          <a:p>
            <a:endParaRPr lang="en-GB" dirty="0" smtClean="0"/>
          </a:p>
          <a:p>
            <a:r>
              <a:rPr lang="en-GB" b="1" i="1" dirty="0" smtClean="0"/>
              <a:t>Discover</a:t>
            </a:r>
            <a:r>
              <a:rPr lang="en-GB" dirty="0" smtClean="0"/>
              <a:t> – high-point</a:t>
            </a:r>
            <a:r>
              <a:rPr lang="en-GB" baseline="0" dirty="0" smtClean="0"/>
              <a:t> experiences and identifies strengths and capabilities  → </a:t>
            </a:r>
            <a:r>
              <a:rPr lang="en-GB" b="1" baseline="0" dirty="0" smtClean="0"/>
              <a:t>positive core</a:t>
            </a:r>
            <a:endParaRPr lang="en-GB" b="0" baseline="0" dirty="0" smtClean="0"/>
          </a:p>
          <a:p>
            <a:endParaRPr lang="en-GB" b="0" baseline="0" dirty="0" smtClean="0"/>
          </a:p>
          <a:p>
            <a:r>
              <a:rPr lang="en-GB" b="1" i="1" baseline="0" dirty="0" smtClean="0"/>
              <a:t>Dream</a:t>
            </a:r>
            <a:r>
              <a:rPr lang="en-GB" b="0" baseline="0" dirty="0" smtClean="0"/>
              <a:t> – imaginatively and collectively envision what is possible</a:t>
            </a:r>
          </a:p>
          <a:p>
            <a:endParaRPr lang="en-GB" b="0" baseline="0" dirty="0" smtClean="0"/>
          </a:p>
          <a:p>
            <a:r>
              <a:rPr lang="en-GB" b="1" i="1" baseline="0" dirty="0" smtClean="0"/>
              <a:t>Design </a:t>
            </a:r>
            <a:r>
              <a:rPr lang="en-GB" b="0" baseline="0" dirty="0" smtClean="0"/>
              <a:t>– co-construct what can be done to ‘build capacity’</a:t>
            </a:r>
          </a:p>
          <a:p>
            <a:endParaRPr lang="en-GB" b="0" baseline="0" dirty="0" smtClean="0"/>
          </a:p>
          <a:p>
            <a:r>
              <a:rPr lang="en-GB" b="1" i="1" dirty="0" smtClean="0"/>
              <a:t>Deliver (destiny) </a:t>
            </a:r>
            <a:r>
              <a:rPr lang="en-GB" b="0" dirty="0" smtClean="0"/>
              <a:t>– commit to the iterative exploration</a:t>
            </a:r>
            <a:r>
              <a:rPr lang="en-GB" b="0" baseline="0" dirty="0" smtClean="0"/>
              <a:t> of  learning, innovation and delivering results that all stakeholders care about</a:t>
            </a:r>
            <a:endParaRPr lang="en-GB" b="0" dirty="0" smtClean="0"/>
          </a:p>
          <a:p>
            <a:endParaRPr lang="en-GB" dirty="0"/>
          </a:p>
        </p:txBody>
      </p:sp>
      <p:sp>
        <p:nvSpPr>
          <p:cNvPr id="4" name="Slide Number Placeholder 3"/>
          <p:cNvSpPr>
            <a:spLocks noGrp="1"/>
          </p:cNvSpPr>
          <p:nvPr>
            <p:ph type="sldNum" sz="quarter" idx="10"/>
          </p:nvPr>
        </p:nvSpPr>
        <p:spPr/>
        <p:txBody>
          <a:bodyPr/>
          <a:lstStyle/>
          <a:p>
            <a:fld id="{8869D26B-7FF0-4DDE-86BA-68CBCA2C0D0D}" type="slidenum">
              <a:rPr lang="en-GB" smtClean="0"/>
              <a:t>9</a:t>
            </a:fld>
            <a:endParaRPr lang="en-GB"/>
          </a:p>
        </p:txBody>
      </p:sp>
    </p:spTree>
    <p:extLst>
      <p:ext uri="{BB962C8B-B14F-4D97-AF65-F5344CB8AC3E}">
        <p14:creationId xmlns:p14="http://schemas.microsoft.com/office/powerpoint/2010/main" val="54200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B674F6B-2A27-45BC-9274-0752544E48CC}" type="datetimeFigureOut">
              <a:rPr lang="en-GB" smtClean="0"/>
              <a:t>26/02/2013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48AD3-81D7-44C4-B5CF-DB05F1190A25}" type="slidenum">
              <a:rPr lang="en-GB" smtClean="0"/>
              <a:t>‹#›</a:t>
            </a:fld>
            <a:endParaRPr lang="en-GB"/>
          </a:p>
        </p:txBody>
      </p:sp>
    </p:spTree>
    <p:extLst>
      <p:ext uri="{BB962C8B-B14F-4D97-AF65-F5344CB8AC3E}">
        <p14:creationId xmlns:p14="http://schemas.microsoft.com/office/powerpoint/2010/main" val="18066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674F6B-2A27-45BC-9274-0752544E48CC}" type="datetimeFigureOut">
              <a:rPr lang="en-GB" smtClean="0"/>
              <a:t>26/02/2013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48AD3-81D7-44C4-B5CF-DB05F1190A25}" type="slidenum">
              <a:rPr lang="en-GB" smtClean="0"/>
              <a:t>‹#›</a:t>
            </a:fld>
            <a:endParaRPr lang="en-GB"/>
          </a:p>
        </p:txBody>
      </p:sp>
    </p:spTree>
    <p:extLst>
      <p:ext uri="{BB962C8B-B14F-4D97-AF65-F5344CB8AC3E}">
        <p14:creationId xmlns:p14="http://schemas.microsoft.com/office/powerpoint/2010/main" val="3741427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674F6B-2A27-45BC-9274-0752544E48CC}" type="datetimeFigureOut">
              <a:rPr lang="en-GB" smtClean="0"/>
              <a:t>26/02/2013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48AD3-81D7-44C4-B5CF-DB05F1190A25}" type="slidenum">
              <a:rPr lang="en-GB" smtClean="0"/>
              <a:t>‹#›</a:t>
            </a:fld>
            <a:endParaRPr lang="en-GB"/>
          </a:p>
        </p:txBody>
      </p:sp>
    </p:spTree>
    <p:extLst>
      <p:ext uri="{BB962C8B-B14F-4D97-AF65-F5344CB8AC3E}">
        <p14:creationId xmlns:p14="http://schemas.microsoft.com/office/powerpoint/2010/main" val="394822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674F6B-2A27-45BC-9274-0752544E48CC}" type="datetimeFigureOut">
              <a:rPr lang="en-GB" smtClean="0"/>
              <a:t>26/02/2013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48AD3-81D7-44C4-B5CF-DB05F1190A25}" type="slidenum">
              <a:rPr lang="en-GB" smtClean="0"/>
              <a:t>‹#›</a:t>
            </a:fld>
            <a:endParaRPr lang="en-GB"/>
          </a:p>
        </p:txBody>
      </p:sp>
    </p:spTree>
    <p:extLst>
      <p:ext uri="{BB962C8B-B14F-4D97-AF65-F5344CB8AC3E}">
        <p14:creationId xmlns:p14="http://schemas.microsoft.com/office/powerpoint/2010/main" val="31449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674F6B-2A27-45BC-9274-0752544E48CC}" type="datetimeFigureOut">
              <a:rPr lang="en-GB" smtClean="0"/>
              <a:t>26/02/2013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48AD3-81D7-44C4-B5CF-DB05F1190A25}" type="slidenum">
              <a:rPr lang="en-GB" smtClean="0"/>
              <a:t>‹#›</a:t>
            </a:fld>
            <a:endParaRPr lang="en-GB"/>
          </a:p>
        </p:txBody>
      </p:sp>
    </p:spTree>
    <p:extLst>
      <p:ext uri="{BB962C8B-B14F-4D97-AF65-F5344CB8AC3E}">
        <p14:creationId xmlns:p14="http://schemas.microsoft.com/office/powerpoint/2010/main" val="1558773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B674F6B-2A27-45BC-9274-0752544E48CC}" type="datetimeFigureOut">
              <a:rPr lang="en-GB" smtClean="0"/>
              <a:t>26/02/2013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E48AD3-81D7-44C4-B5CF-DB05F1190A25}" type="slidenum">
              <a:rPr lang="en-GB" smtClean="0"/>
              <a:t>‹#›</a:t>
            </a:fld>
            <a:endParaRPr lang="en-GB"/>
          </a:p>
        </p:txBody>
      </p:sp>
    </p:spTree>
    <p:extLst>
      <p:ext uri="{BB962C8B-B14F-4D97-AF65-F5344CB8AC3E}">
        <p14:creationId xmlns:p14="http://schemas.microsoft.com/office/powerpoint/2010/main" val="2837684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B674F6B-2A27-45BC-9274-0752544E48CC}" type="datetimeFigureOut">
              <a:rPr lang="en-GB" smtClean="0"/>
              <a:t>26/02/2013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E48AD3-81D7-44C4-B5CF-DB05F1190A25}" type="slidenum">
              <a:rPr lang="en-GB" smtClean="0"/>
              <a:t>‹#›</a:t>
            </a:fld>
            <a:endParaRPr lang="en-GB"/>
          </a:p>
        </p:txBody>
      </p:sp>
    </p:spTree>
    <p:extLst>
      <p:ext uri="{BB962C8B-B14F-4D97-AF65-F5344CB8AC3E}">
        <p14:creationId xmlns:p14="http://schemas.microsoft.com/office/powerpoint/2010/main" val="29147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B674F6B-2A27-45BC-9274-0752544E48CC}" type="datetimeFigureOut">
              <a:rPr lang="en-GB" smtClean="0"/>
              <a:t>26/02/2013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E48AD3-81D7-44C4-B5CF-DB05F1190A25}" type="slidenum">
              <a:rPr lang="en-GB" smtClean="0"/>
              <a:t>‹#›</a:t>
            </a:fld>
            <a:endParaRPr lang="en-GB"/>
          </a:p>
        </p:txBody>
      </p:sp>
    </p:spTree>
    <p:extLst>
      <p:ext uri="{BB962C8B-B14F-4D97-AF65-F5344CB8AC3E}">
        <p14:creationId xmlns:p14="http://schemas.microsoft.com/office/powerpoint/2010/main" val="104415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674F6B-2A27-45BC-9274-0752544E48CC}" type="datetimeFigureOut">
              <a:rPr lang="en-GB" smtClean="0"/>
              <a:t>26/02/2013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E48AD3-81D7-44C4-B5CF-DB05F1190A25}" type="slidenum">
              <a:rPr lang="en-GB" smtClean="0"/>
              <a:t>‹#›</a:t>
            </a:fld>
            <a:endParaRPr lang="en-GB"/>
          </a:p>
        </p:txBody>
      </p:sp>
    </p:spTree>
    <p:extLst>
      <p:ext uri="{BB962C8B-B14F-4D97-AF65-F5344CB8AC3E}">
        <p14:creationId xmlns:p14="http://schemas.microsoft.com/office/powerpoint/2010/main" val="2281671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674F6B-2A27-45BC-9274-0752544E48CC}" type="datetimeFigureOut">
              <a:rPr lang="en-GB" smtClean="0"/>
              <a:t>26/02/2013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E48AD3-81D7-44C4-B5CF-DB05F1190A25}" type="slidenum">
              <a:rPr lang="en-GB" smtClean="0"/>
              <a:t>‹#›</a:t>
            </a:fld>
            <a:endParaRPr lang="en-GB"/>
          </a:p>
        </p:txBody>
      </p:sp>
    </p:spTree>
    <p:extLst>
      <p:ext uri="{BB962C8B-B14F-4D97-AF65-F5344CB8AC3E}">
        <p14:creationId xmlns:p14="http://schemas.microsoft.com/office/powerpoint/2010/main" val="1807828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674F6B-2A27-45BC-9274-0752544E48CC}" type="datetimeFigureOut">
              <a:rPr lang="en-GB" smtClean="0"/>
              <a:t>26/02/2013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E48AD3-81D7-44C4-B5CF-DB05F1190A25}" type="slidenum">
              <a:rPr lang="en-GB" smtClean="0"/>
              <a:t>‹#›</a:t>
            </a:fld>
            <a:endParaRPr lang="en-GB"/>
          </a:p>
        </p:txBody>
      </p:sp>
    </p:spTree>
    <p:extLst>
      <p:ext uri="{BB962C8B-B14F-4D97-AF65-F5344CB8AC3E}">
        <p14:creationId xmlns:p14="http://schemas.microsoft.com/office/powerpoint/2010/main" val="2106168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74F6B-2A27-45BC-9274-0752544E48CC}" type="datetimeFigureOut">
              <a:rPr lang="en-GB" smtClean="0"/>
              <a:t>26/02/2013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48AD3-81D7-44C4-B5CF-DB05F1190A25}" type="slidenum">
              <a:rPr lang="en-GB" smtClean="0"/>
              <a:t>‹#›</a:t>
            </a:fld>
            <a:endParaRPr lang="en-GB"/>
          </a:p>
        </p:txBody>
      </p:sp>
    </p:spTree>
    <p:extLst>
      <p:ext uri="{BB962C8B-B14F-4D97-AF65-F5344CB8AC3E}">
        <p14:creationId xmlns:p14="http://schemas.microsoft.com/office/powerpoint/2010/main" val="1763406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2.gif"/></Relationships>
</file>

<file path=ppt/slides/_rels/slide19.xml.rels><?xml version="1.0" encoding="UTF-8" standalone="yes"?>
<Relationships xmlns="http://schemas.openxmlformats.org/package/2006/relationships"><Relationship Id="rId3" Type="http://schemas.openxmlformats.org/officeDocument/2006/relationships/hyperlink" Target="http://blog.dundee.ac.uk/interac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i="1" dirty="0" smtClean="0"/>
              <a:t>e-AFFECT</a:t>
            </a:r>
            <a:endParaRPr lang="en-GB" b="1" i="1" dirty="0"/>
          </a:p>
        </p:txBody>
      </p:sp>
      <p:sp>
        <p:nvSpPr>
          <p:cNvPr id="3" name="Subtitle 2"/>
          <p:cNvSpPr>
            <a:spLocks noGrp="1"/>
          </p:cNvSpPr>
          <p:nvPr>
            <p:ph type="subTitle" idx="1"/>
          </p:nvPr>
        </p:nvSpPr>
        <p:spPr/>
        <p:txBody>
          <a:bodyPr>
            <a:normAutofit fontScale="77500" lnSpcReduction="20000"/>
          </a:bodyPr>
          <a:lstStyle/>
          <a:p>
            <a:r>
              <a:rPr lang="en-GB" dirty="0"/>
              <a:t>e</a:t>
            </a:r>
            <a:r>
              <a:rPr lang="en-GB" dirty="0" smtClean="0"/>
              <a:t>-assessment and feedback for effective course transformations</a:t>
            </a:r>
          </a:p>
          <a:p>
            <a:endParaRPr lang="en-GB" dirty="0"/>
          </a:p>
          <a:p>
            <a:r>
              <a:rPr lang="en-GB" dirty="0" smtClean="0"/>
              <a:t>Dr Anne Jones</a:t>
            </a:r>
          </a:p>
          <a:p>
            <a:r>
              <a:rPr lang="en-GB" sz="2400" dirty="0" smtClean="0"/>
              <a:t>Centre for Educational Development</a:t>
            </a:r>
            <a:endParaRPr lang="en-GB" sz="2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170805"/>
            <a:ext cx="4874906" cy="35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5660" y="6170804"/>
            <a:ext cx="817152" cy="424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78383"/>
            <a:ext cx="3065360" cy="151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805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185738"/>
            <a:ext cx="8258175" cy="648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027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2 and onwards</a:t>
            </a:r>
            <a:endParaRPr lang="en-GB" dirty="0"/>
          </a:p>
        </p:txBody>
      </p:sp>
      <p:sp>
        <p:nvSpPr>
          <p:cNvPr id="3" name="Content Placeholder 2"/>
          <p:cNvSpPr>
            <a:spLocks noGrp="1"/>
          </p:cNvSpPr>
          <p:nvPr>
            <p:ph idx="1"/>
          </p:nvPr>
        </p:nvSpPr>
        <p:spPr/>
        <p:txBody>
          <a:bodyPr/>
          <a:lstStyle/>
          <a:p>
            <a:r>
              <a:rPr lang="en-GB" dirty="0" smtClean="0"/>
              <a:t>Piloting the developments from Year 1</a:t>
            </a:r>
          </a:p>
          <a:p>
            <a:pPr lvl="1"/>
            <a:r>
              <a:rPr lang="en-GB" dirty="0" smtClean="0"/>
              <a:t>Student and staff evaluations of the activities</a:t>
            </a:r>
          </a:p>
          <a:p>
            <a:pPr lvl="1"/>
            <a:r>
              <a:rPr lang="en-GB" dirty="0" smtClean="0"/>
              <a:t>Refinement </a:t>
            </a:r>
          </a:p>
          <a:p>
            <a:r>
              <a:rPr lang="en-GB" dirty="0" smtClean="0"/>
              <a:t> Embedding and continuous review</a:t>
            </a:r>
          </a:p>
          <a:p>
            <a:pPr lvl="1"/>
            <a:r>
              <a:rPr lang="en-GB" dirty="0" smtClean="0"/>
              <a:t>Developments will become embedded in the Postgraduate programmes as well</a:t>
            </a:r>
          </a:p>
          <a:p>
            <a:endParaRPr lang="en-GB" dirty="0" smtClean="0"/>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170805"/>
            <a:ext cx="4874906" cy="35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6245693"/>
            <a:ext cx="808484" cy="42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483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are we now?</a:t>
            </a:r>
            <a:endParaRPr lang="en-GB" dirty="0"/>
          </a:p>
        </p:txBody>
      </p:sp>
      <p:sp>
        <p:nvSpPr>
          <p:cNvPr id="4" name="Content Placeholder 3"/>
          <p:cNvSpPr>
            <a:spLocks noGrp="1"/>
          </p:cNvSpPr>
          <p:nvPr>
            <p:ph sz="half" idx="1"/>
          </p:nvPr>
        </p:nvSpPr>
        <p:spPr>
          <a:xfrm>
            <a:off x="457200" y="1340768"/>
            <a:ext cx="4038600" cy="4785395"/>
          </a:xfrm>
        </p:spPr>
        <p:txBody>
          <a:bodyPr>
            <a:normAutofit fontScale="77500" lnSpcReduction="20000"/>
          </a:bodyPr>
          <a:lstStyle/>
          <a:p>
            <a:pPr marL="0" indent="0">
              <a:buNone/>
            </a:pPr>
            <a:r>
              <a:rPr lang="en-GB" sz="4100" b="1" dirty="0" smtClean="0"/>
              <a:t>Phase 1</a:t>
            </a:r>
          </a:p>
          <a:p>
            <a:r>
              <a:rPr lang="en-GB" dirty="0" smtClean="0"/>
              <a:t>Civil Engineering – three projects running in three modules; engaging students with assessment criteria via </a:t>
            </a:r>
            <a:r>
              <a:rPr lang="en-GB" dirty="0" err="1" smtClean="0"/>
              <a:t>Peermark</a:t>
            </a:r>
            <a:r>
              <a:rPr lang="en-GB" dirty="0"/>
              <a:t> </a:t>
            </a:r>
            <a:r>
              <a:rPr lang="en-GB" dirty="0" smtClean="0"/>
              <a:t>and with exemplars; using </a:t>
            </a:r>
            <a:r>
              <a:rPr lang="en-GB" dirty="0" err="1" smtClean="0"/>
              <a:t>QuestionMark</a:t>
            </a:r>
            <a:r>
              <a:rPr lang="en-GB" dirty="0" smtClean="0"/>
              <a:t> Perception to deliver examination practice</a:t>
            </a:r>
          </a:p>
          <a:p>
            <a:r>
              <a:rPr lang="en-GB" dirty="0" smtClean="0"/>
              <a:t>English – embedding e-marking/feedback using QOL; </a:t>
            </a:r>
            <a:r>
              <a:rPr lang="en-GB" dirty="0" err="1" smtClean="0"/>
              <a:t>QuestionMark</a:t>
            </a:r>
            <a:r>
              <a:rPr lang="en-GB" dirty="0" smtClean="0"/>
              <a:t> Perception being used in a phonetics module</a:t>
            </a:r>
          </a:p>
          <a:p>
            <a:r>
              <a:rPr lang="en-GB" dirty="0" smtClean="0"/>
              <a:t>Psychology – analysis of feedback provided to students</a:t>
            </a:r>
            <a:endParaRPr lang="en-GB" dirty="0"/>
          </a:p>
        </p:txBody>
      </p:sp>
      <p:sp>
        <p:nvSpPr>
          <p:cNvPr id="5" name="Content Placeholder 4"/>
          <p:cNvSpPr>
            <a:spLocks noGrp="1"/>
          </p:cNvSpPr>
          <p:nvPr>
            <p:ph sz="half" idx="2"/>
          </p:nvPr>
        </p:nvSpPr>
        <p:spPr>
          <a:xfrm>
            <a:off x="4648200" y="1340768"/>
            <a:ext cx="4038600" cy="4785395"/>
          </a:xfrm>
        </p:spPr>
        <p:txBody>
          <a:bodyPr>
            <a:normAutofit fontScale="77500" lnSpcReduction="20000"/>
          </a:bodyPr>
          <a:lstStyle/>
          <a:p>
            <a:pPr marL="0" indent="0">
              <a:buNone/>
            </a:pPr>
            <a:r>
              <a:rPr lang="en-GB" sz="4100" b="1" dirty="0" smtClean="0"/>
              <a:t>Phase 2</a:t>
            </a:r>
          </a:p>
          <a:p>
            <a:r>
              <a:rPr lang="en-GB" dirty="0" smtClean="0"/>
              <a:t>Baselines complete</a:t>
            </a:r>
          </a:p>
          <a:p>
            <a:r>
              <a:rPr lang="en-GB" dirty="0" smtClean="0"/>
              <a:t>Appreciative Inquiry workshops scheduled</a:t>
            </a:r>
            <a:endParaRPr lang="en-GB" dirty="0"/>
          </a:p>
        </p:txBody>
      </p:sp>
      <p:grpSp>
        <p:nvGrpSpPr>
          <p:cNvPr id="6" name="Group 5"/>
          <p:cNvGrpSpPr/>
          <p:nvPr/>
        </p:nvGrpSpPr>
        <p:grpSpPr>
          <a:xfrm>
            <a:off x="467544" y="6170805"/>
            <a:ext cx="7721252" cy="495300"/>
            <a:chOff x="467544" y="6170805"/>
            <a:chExt cx="7721252" cy="49530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170805"/>
              <a:ext cx="4874906" cy="35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6245693"/>
              <a:ext cx="808484" cy="42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33859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Year 3</a:t>
            </a:r>
            <a:endParaRPr lang="en-GB" dirty="0"/>
          </a:p>
        </p:txBody>
      </p:sp>
      <p:sp>
        <p:nvSpPr>
          <p:cNvPr id="6" name="Content Placeholder 5"/>
          <p:cNvSpPr>
            <a:spLocks noGrp="1"/>
          </p:cNvSpPr>
          <p:nvPr>
            <p:ph idx="1"/>
          </p:nvPr>
        </p:nvSpPr>
        <p:spPr/>
        <p:txBody>
          <a:bodyPr/>
          <a:lstStyle/>
          <a:p>
            <a:r>
              <a:rPr lang="en-GB" dirty="0" smtClean="0"/>
              <a:t>Embedding and continuous review of Phase 1</a:t>
            </a:r>
          </a:p>
          <a:p>
            <a:r>
              <a:rPr lang="en-GB" dirty="0" smtClean="0"/>
              <a:t>Piloting developments from Phase 2</a:t>
            </a:r>
          </a:p>
          <a:p>
            <a:r>
              <a:rPr lang="en-GB" dirty="0" smtClean="0"/>
              <a:t>Starting Phase 3 activities – still seeking volunteers</a:t>
            </a:r>
            <a:endParaRPr lang="en-GB" dirty="0"/>
          </a:p>
        </p:txBody>
      </p:sp>
      <p:grpSp>
        <p:nvGrpSpPr>
          <p:cNvPr id="7" name="Group 6"/>
          <p:cNvGrpSpPr/>
          <p:nvPr/>
        </p:nvGrpSpPr>
        <p:grpSpPr>
          <a:xfrm>
            <a:off x="467544" y="6170805"/>
            <a:ext cx="7721252" cy="495300"/>
            <a:chOff x="467544" y="6170805"/>
            <a:chExt cx="7721252" cy="49530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170805"/>
              <a:ext cx="4874906" cy="35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6245693"/>
              <a:ext cx="808484" cy="42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66333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Marketplace</a:t>
            </a:r>
            <a:endParaRPr lang="en-GB" dirty="0"/>
          </a:p>
        </p:txBody>
      </p:sp>
      <p:sp>
        <p:nvSpPr>
          <p:cNvPr id="6" name="Text Placeholder 5"/>
          <p:cNvSpPr>
            <a:spLocks noGrp="1"/>
          </p:cNvSpPr>
          <p:nvPr>
            <p:ph type="body" idx="1"/>
          </p:nvPr>
        </p:nvSpPr>
        <p:spPr/>
        <p:txBody>
          <a:bodyPr/>
          <a:lstStyle/>
          <a:p>
            <a:endParaRPr lang="en-GB"/>
          </a:p>
        </p:txBody>
      </p:sp>
      <p:grpSp>
        <p:nvGrpSpPr>
          <p:cNvPr id="4" name="Group 3"/>
          <p:cNvGrpSpPr/>
          <p:nvPr/>
        </p:nvGrpSpPr>
        <p:grpSpPr>
          <a:xfrm>
            <a:off x="467544" y="6170805"/>
            <a:ext cx="7721252" cy="495300"/>
            <a:chOff x="467544" y="6170805"/>
            <a:chExt cx="7721252" cy="49530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170805"/>
              <a:ext cx="4874906" cy="35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6245693"/>
              <a:ext cx="808484" cy="42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41624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7544" y="6170805"/>
            <a:ext cx="7721252" cy="495300"/>
            <a:chOff x="467544" y="6170805"/>
            <a:chExt cx="7721252" cy="49530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170805"/>
              <a:ext cx="4874906" cy="35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6245693"/>
              <a:ext cx="808484" cy="42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itle 4"/>
          <p:cNvSpPr>
            <a:spLocks noGrp="1"/>
          </p:cNvSpPr>
          <p:nvPr>
            <p:ph type="title"/>
          </p:nvPr>
        </p:nvSpPr>
        <p:spPr/>
        <p:txBody>
          <a:bodyPr/>
          <a:lstStyle/>
          <a:p>
            <a:r>
              <a:rPr lang="en-GB" dirty="0" smtClean="0"/>
              <a:t>Civil Engineering</a:t>
            </a:r>
            <a:endParaRPr lang="en-GB" dirty="0"/>
          </a:p>
        </p:txBody>
      </p:sp>
      <p:grpSp>
        <p:nvGrpSpPr>
          <p:cNvPr id="7" name="Group 6"/>
          <p:cNvGrpSpPr/>
          <p:nvPr/>
        </p:nvGrpSpPr>
        <p:grpSpPr>
          <a:xfrm>
            <a:off x="179511" y="1484785"/>
            <a:ext cx="8532441" cy="4473787"/>
            <a:chOff x="179511" y="1484785"/>
            <a:chExt cx="8532441" cy="4473787"/>
          </a:xfrm>
        </p:grpSpPr>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1" y="1484785"/>
              <a:ext cx="3352051" cy="247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16182" r="23538" b="7899"/>
            <a:stretch/>
          </p:blipFill>
          <p:spPr bwMode="auto">
            <a:xfrm>
              <a:off x="4360488" y="1484785"/>
              <a:ext cx="4351464"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7" cstate="print"/>
            <a:srcRect b="3908"/>
            <a:stretch>
              <a:fillRect/>
            </a:stretch>
          </p:blipFill>
          <p:spPr bwMode="auto">
            <a:xfrm>
              <a:off x="323526" y="4149080"/>
              <a:ext cx="3330461" cy="1800168"/>
            </a:xfrm>
            <a:prstGeom prst="rect">
              <a:avLst/>
            </a:prstGeom>
            <a:noFill/>
            <a:ln w="9525">
              <a:noFill/>
              <a:miter lim="800000"/>
              <a:headEnd/>
              <a:tailEnd/>
            </a:ln>
          </p:spPr>
        </p:pic>
        <p:sp>
          <p:nvSpPr>
            <p:cNvPr id="6" name="TextBox 5"/>
            <p:cNvSpPr txBox="1"/>
            <p:nvPr/>
          </p:nvSpPr>
          <p:spPr>
            <a:xfrm>
              <a:off x="4499992" y="5589240"/>
              <a:ext cx="2700483" cy="369332"/>
            </a:xfrm>
            <a:prstGeom prst="rect">
              <a:avLst/>
            </a:prstGeom>
            <a:noFill/>
          </p:spPr>
          <p:txBody>
            <a:bodyPr wrap="none" rtlCol="0">
              <a:spAutoFit/>
            </a:bodyPr>
            <a:lstStyle/>
            <a:p>
              <a:r>
                <a:rPr lang="en-GB" b="1" dirty="0" smtClean="0"/>
                <a:t>EXEMPLARS FOR REPORTS</a:t>
              </a:r>
              <a:endParaRPr lang="en-GB" b="1" dirty="0"/>
            </a:p>
          </p:txBody>
        </p:sp>
      </p:grpSp>
    </p:spTree>
    <p:extLst>
      <p:ext uri="{BB962C8B-B14F-4D97-AF65-F5344CB8AC3E}">
        <p14:creationId xmlns:p14="http://schemas.microsoft.com/office/powerpoint/2010/main" val="3146753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7544" y="6170805"/>
            <a:ext cx="7721252" cy="495300"/>
            <a:chOff x="467544" y="6170805"/>
            <a:chExt cx="7721252" cy="49530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170805"/>
              <a:ext cx="4874906" cy="35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6245693"/>
              <a:ext cx="808484" cy="42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itle 4"/>
          <p:cNvSpPr>
            <a:spLocks noGrp="1"/>
          </p:cNvSpPr>
          <p:nvPr>
            <p:ph type="title"/>
          </p:nvPr>
        </p:nvSpPr>
        <p:spPr/>
        <p:txBody>
          <a:bodyPr/>
          <a:lstStyle/>
          <a:p>
            <a:r>
              <a:rPr lang="en-GB" dirty="0" smtClean="0"/>
              <a:t>School of English </a:t>
            </a:r>
            <a:endParaRPr lang="en-GB" dirty="0"/>
          </a:p>
        </p:txBody>
      </p:sp>
      <p:grpSp>
        <p:nvGrpSpPr>
          <p:cNvPr id="7" name="Group 6"/>
          <p:cNvGrpSpPr/>
          <p:nvPr/>
        </p:nvGrpSpPr>
        <p:grpSpPr>
          <a:xfrm>
            <a:off x="4716016" y="2996952"/>
            <a:ext cx="3963212" cy="2818252"/>
            <a:chOff x="13175349" y="13267792"/>
            <a:chExt cx="15522104" cy="6239098"/>
          </a:xfrm>
        </p:grpSpPr>
        <p:pic>
          <p:nvPicPr>
            <p:cNvPr id="8" name="Picture 7" descr="Screen shot 2013-02-25 at 16.35.12.png"/>
            <p:cNvPicPr>
              <a:picLocks noChangeAspect="1"/>
            </p:cNvPicPr>
            <p:nvPr/>
          </p:nvPicPr>
          <p:blipFill rotWithShape="1">
            <a:blip r:embed="rId5" cstate="print">
              <a:extLst>
                <a:ext uri="{28A0092B-C50C-407E-A947-70E740481C1C}">
                  <a14:useLocalDpi xmlns:a14="http://schemas.microsoft.com/office/drawing/2010/main" val="0"/>
                </a:ext>
              </a:extLst>
            </a:blip>
            <a:srcRect r="3767" b="13397"/>
            <a:stretch/>
          </p:blipFill>
          <p:spPr>
            <a:xfrm>
              <a:off x="13175349" y="13267792"/>
              <a:ext cx="15522104" cy="6239098"/>
            </a:xfrm>
            <a:prstGeom prst="rect">
              <a:avLst/>
            </a:prstGeom>
            <a:ln w="28575">
              <a:solidFill>
                <a:schemeClr val="accent2">
                  <a:lumMod val="75000"/>
                </a:schemeClr>
              </a:solidFill>
            </a:ln>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85203" y="18754881"/>
              <a:ext cx="2324962" cy="694259"/>
            </a:xfrm>
            <a:prstGeom prst="rect">
              <a:avLst/>
            </a:prstGeom>
          </p:spPr>
        </p:pic>
      </p:grpSp>
      <p:pic>
        <p:nvPicPr>
          <p:cNvPr id="11"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13160" y="28775816"/>
            <a:ext cx="3589491"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1556792"/>
            <a:ext cx="3483918" cy="35643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425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of Psychology</a:t>
            </a:r>
            <a:endParaRPr lang="en-GB" dirty="0"/>
          </a:p>
        </p:txBody>
      </p:sp>
      <p:graphicFrame>
        <p:nvGraphicFramePr>
          <p:cNvPr id="8" name="Chart 7"/>
          <p:cNvGraphicFramePr>
            <a:graphicFrameLocks/>
          </p:cNvGraphicFramePr>
          <p:nvPr>
            <p:extLst>
              <p:ext uri="{D42A27DB-BD31-4B8C-83A1-F6EECF244321}">
                <p14:modId xmlns:p14="http://schemas.microsoft.com/office/powerpoint/2010/main" val="533220311"/>
              </p:ext>
            </p:extLst>
          </p:nvPr>
        </p:nvGraphicFramePr>
        <p:xfrm>
          <a:off x="4001062" y="1578570"/>
          <a:ext cx="5141168" cy="3321358"/>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402374" y="1513359"/>
            <a:ext cx="3600400" cy="3600400"/>
            <a:chOff x="1" y="0"/>
            <a:chExt cx="9067391" cy="6439411"/>
          </a:xfrm>
        </p:grpSpPr>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033" r="13738"/>
            <a:stretch/>
          </p:blipFill>
          <p:spPr bwMode="auto">
            <a:xfrm>
              <a:off x="1" y="116632"/>
              <a:ext cx="420226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400" t="-643" r="22067" b="-1"/>
            <a:stretch/>
          </p:blipFill>
          <p:spPr bwMode="auto">
            <a:xfrm>
              <a:off x="4133088" y="0"/>
              <a:ext cx="4934304" cy="604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44563"/>
            <a:stretch/>
          </p:blipFill>
          <p:spPr bwMode="auto">
            <a:xfrm>
              <a:off x="195388" y="4639211"/>
              <a:ext cx="3811486"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extBox 12"/>
          <p:cNvSpPr txBox="1"/>
          <p:nvPr/>
        </p:nvSpPr>
        <p:spPr>
          <a:xfrm>
            <a:off x="5220072" y="4506381"/>
            <a:ext cx="1354666" cy="369332"/>
          </a:xfrm>
          <a:prstGeom prst="rect">
            <a:avLst/>
          </a:prstGeom>
          <a:noFill/>
        </p:spPr>
        <p:txBody>
          <a:bodyPr wrap="none" rtlCol="0">
            <a:spAutoFit/>
          </a:bodyPr>
          <a:lstStyle/>
          <a:p>
            <a:r>
              <a:rPr lang="en-GB" b="1" dirty="0" smtClean="0"/>
              <a:t>Weaknesses</a:t>
            </a:r>
            <a:endParaRPr lang="en-GB" b="1" dirty="0"/>
          </a:p>
        </p:txBody>
      </p:sp>
      <p:sp>
        <p:nvSpPr>
          <p:cNvPr id="14" name="TextBox 13"/>
          <p:cNvSpPr txBox="1"/>
          <p:nvPr/>
        </p:nvSpPr>
        <p:spPr>
          <a:xfrm>
            <a:off x="7348264" y="4524903"/>
            <a:ext cx="1094146" cy="369332"/>
          </a:xfrm>
          <a:prstGeom prst="rect">
            <a:avLst/>
          </a:prstGeom>
          <a:noFill/>
        </p:spPr>
        <p:txBody>
          <a:bodyPr wrap="none" rtlCol="0">
            <a:spAutoFit/>
          </a:bodyPr>
          <a:lstStyle/>
          <a:p>
            <a:r>
              <a:rPr lang="en-GB" b="1" dirty="0" smtClean="0"/>
              <a:t>Strengths</a:t>
            </a:r>
            <a:endParaRPr lang="en-GB" b="1" dirty="0"/>
          </a:p>
        </p:txBody>
      </p:sp>
    </p:spTree>
    <p:extLst>
      <p:ext uri="{BB962C8B-B14F-4D97-AF65-F5344CB8AC3E}">
        <p14:creationId xmlns:p14="http://schemas.microsoft.com/office/powerpoint/2010/main" val="979475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84784"/>
            <a:ext cx="4520769"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C:\Documents and Settings\3040851\My Documents\Anne's documents\JISC e-AFFECT\Dissemination\March 2013 event\5703_TRAFFIC_Arrow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852936"/>
            <a:ext cx="4610100"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GB" dirty="0" smtClean="0"/>
              <a:t>TRAFFIC – Manchester Metropolitan University</a:t>
            </a:r>
            <a:endParaRPr lang="en-GB" dirty="0"/>
          </a:p>
        </p:txBody>
      </p:sp>
    </p:spTree>
    <p:extLst>
      <p:ext uri="{BB962C8B-B14F-4D97-AF65-F5344CB8AC3E}">
        <p14:creationId xmlns:p14="http://schemas.microsoft.com/office/powerpoint/2010/main" val="3475967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Project website</a:t>
            </a:r>
            <a:r>
              <a:rPr lang="en-AU" dirty="0" smtClean="0">
                <a:hlinkClick r:id="rId3"/>
              </a:rPr>
              <a:t> http://blog.dundee.ac.uk/interact</a:t>
            </a:r>
            <a:endParaRPr lang="en-AU" dirty="0"/>
          </a:p>
        </p:txBody>
      </p:sp>
      <p:sp>
        <p:nvSpPr>
          <p:cNvPr id="3" name="Content Placeholder 2"/>
          <p:cNvSpPr>
            <a:spLocks noGrp="1"/>
          </p:cNvSpPr>
          <p:nvPr>
            <p:ph idx="1"/>
          </p:nvPr>
        </p:nvSpPr>
        <p:spPr/>
        <p:txBody>
          <a:bodyPr/>
          <a:lstStyle/>
          <a:p>
            <a:pPr>
              <a:buNone/>
            </a:pPr>
            <a:endParaRPr lang="en-AU" dirty="0"/>
          </a:p>
        </p:txBody>
      </p:sp>
      <p:pic>
        <p:nvPicPr>
          <p:cNvPr id="1026" name="Picture 2"/>
          <p:cNvPicPr>
            <a:picLocks noChangeAspect="1" noChangeArrowheads="1"/>
          </p:cNvPicPr>
          <p:nvPr/>
        </p:nvPicPr>
        <p:blipFill>
          <a:blip r:embed="rId4" cstate="print"/>
          <a:srcRect l="17983" t="9469" r="18926" b="18329"/>
          <a:stretch>
            <a:fillRect/>
          </a:stretch>
        </p:blipFill>
        <p:spPr bwMode="auto">
          <a:xfrm>
            <a:off x="467544" y="1531640"/>
            <a:ext cx="8208912" cy="5281736"/>
          </a:xfrm>
          <a:prstGeom prst="rect">
            <a:avLst/>
          </a:prstGeom>
          <a:noFill/>
          <a:ln w="9525">
            <a:noFill/>
            <a:miter lim="800000"/>
            <a:headEnd/>
            <a:tailEnd/>
          </a:ln>
        </p:spPr>
      </p:pic>
    </p:spTree>
    <p:extLst>
      <p:ext uri="{BB962C8B-B14F-4D97-AF65-F5344CB8AC3E}">
        <p14:creationId xmlns:p14="http://schemas.microsoft.com/office/powerpoint/2010/main" val="3001145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e-AFFECT</a:t>
            </a:r>
            <a:endParaRPr lang="en-GB" dirty="0"/>
          </a:p>
        </p:txBody>
      </p:sp>
      <p:sp>
        <p:nvSpPr>
          <p:cNvPr id="3" name="Content Placeholder 2"/>
          <p:cNvSpPr>
            <a:spLocks noGrp="1"/>
          </p:cNvSpPr>
          <p:nvPr>
            <p:ph idx="1"/>
          </p:nvPr>
        </p:nvSpPr>
        <p:spPr/>
        <p:txBody>
          <a:bodyPr>
            <a:normAutofit/>
          </a:bodyPr>
          <a:lstStyle/>
          <a:p>
            <a:r>
              <a:rPr lang="en-GB" dirty="0" smtClean="0"/>
              <a:t>This is one of eight projects funded by JISC (£197,755) </a:t>
            </a:r>
            <a:r>
              <a:rPr lang="en-GB" dirty="0"/>
              <a:t>for </a:t>
            </a:r>
            <a:r>
              <a:rPr lang="en-GB" dirty="0" smtClean="0"/>
              <a:t>two years but will run longer </a:t>
            </a:r>
          </a:p>
          <a:p>
            <a:endParaRPr lang="en-GB" dirty="0" smtClean="0"/>
          </a:p>
          <a:p>
            <a:r>
              <a:rPr lang="en-GB" dirty="0" smtClean="0"/>
              <a:t>This </a:t>
            </a:r>
            <a:r>
              <a:rPr lang="en-GB" dirty="0"/>
              <a:t>is an institutional project to transform assessment and feedback practice and </a:t>
            </a:r>
            <a:r>
              <a:rPr lang="en-GB" dirty="0" smtClean="0"/>
              <a:t>policy using technology where appropriate </a:t>
            </a:r>
            <a:endParaRPr lang="en-GB" dirty="0"/>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170805"/>
            <a:ext cx="4874906" cy="35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6245693"/>
            <a:ext cx="808484" cy="42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77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365" t="18753" r="14223" b="34515"/>
          <a:stretch/>
        </p:blipFill>
        <p:spPr bwMode="auto">
          <a:xfrm>
            <a:off x="0" y="1412775"/>
            <a:ext cx="9067256" cy="4814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Viewpoints – University of Ulster</a:t>
            </a:r>
            <a:endParaRPr lang="en-GB" dirty="0"/>
          </a:p>
        </p:txBody>
      </p:sp>
    </p:spTree>
    <p:extLst>
      <p:ext uri="{BB962C8B-B14F-4D97-AF65-F5344CB8AC3E}">
        <p14:creationId xmlns:p14="http://schemas.microsoft.com/office/powerpoint/2010/main" val="2693291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397287" y="179741"/>
            <a:ext cx="1942465" cy="1597025"/>
          </a:xfrm>
          <a:prstGeom prst="rect">
            <a:avLst/>
          </a:prstGeom>
        </p:spPr>
      </p:pic>
      <p:sp>
        <p:nvSpPr>
          <p:cNvPr id="3" name="Rectangle 2"/>
          <p:cNvSpPr/>
          <p:nvPr/>
        </p:nvSpPr>
        <p:spPr>
          <a:xfrm>
            <a:off x="2483768" y="208128"/>
            <a:ext cx="6552728" cy="1354217"/>
          </a:xfrm>
          <a:prstGeom prst="rect">
            <a:avLst/>
          </a:prstGeom>
        </p:spPr>
        <p:txBody>
          <a:bodyPr wrap="square">
            <a:spAutoFit/>
          </a:bodyPr>
          <a:lstStyle/>
          <a:p>
            <a:r>
              <a:rPr lang="en-IE" b="1" dirty="0" smtClean="0">
                <a:solidFill>
                  <a:srgbClr val="FFC000"/>
                </a:solidFill>
                <a:latin typeface="Arial" pitchFamily="34" charset="0"/>
                <a:cs typeface="Arial" pitchFamily="34" charset="0"/>
              </a:rPr>
              <a:t>Searching for deep learning online: A case study of scaffolding reflective writing in online classrooms</a:t>
            </a:r>
          </a:p>
          <a:p>
            <a:endParaRPr lang="en-IE" sz="1400" dirty="0" smtClean="0">
              <a:latin typeface="Arial" pitchFamily="34" charset="0"/>
              <a:cs typeface="Arial" pitchFamily="34" charset="0"/>
            </a:endParaRPr>
          </a:p>
          <a:p>
            <a:r>
              <a:rPr lang="en-IE" sz="1400" dirty="0" err="1" smtClean="0">
                <a:latin typeface="Arial" pitchFamily="34" charset="0"/>
                <a:cs typeface="Arial" pitchFamily="34" charset="0"/>
              </a:rPr>
              <a:t>Dr.</a:t>
            </a:r>
            <a:r>
              <a:rPr lang="en-IE" sz="1400" dirty="0" smtClean="0">
                <a:latin typeface="Arial" pitchFamily="34" charset="0"/>
                <a:cs typeface="Arial" pitchFamily="34" charset="0"/>
              </a:rPr>
              <a:t> Eloise Tan</a:t>
            </a:r>
          </a:p>
          <a:p>
            <a:r>
              <a:rPr lang="en-IE" sz="1400" dirty="0" smtClean="0">
                <a:latin typeface="Arial" pitchFamily="34" charset="0"/>
                <a:cs typeface="Arial" pitchFamily="34" charset="0"/>
              </a:rPr>
              <a:t>Learning Innovation Unit, Dublin City University</a:t>
            </a:r>
            <a:r>
              <a:rPr lang="en-IE" dirty="0" smtClean="0">
                <a:latin typeface="Arial" pitchFamily="34" charset="0"/>
                <a:cs typeface="Arial" pitchFamily="34" charset="0"/>
              </a:rPr>
              <a:t> </a:t>
            </a:r>
            <a:endParaRPr lang="en-IE" dirty="0">
              <a:latin typeface="Arial" pitchFamily="34" charset="0"/>
              <a:cs typeface="Arial" pitchFamily="34" charset="0"/>
            </a:endParaRPr>
          </a:p>
        </p:txBody>
      </p:sp>
      <p:sp>
        <p:nvSpPr>
          <p:cNvPr id="4" name="Rectangle 3"/>
          <p:cNvSpPr/>
          <p:nvPr/>
        </p:nvSpPr>
        <p:spPr>
          <a:xfrm>
            <a:off x="683568" y="2260922"/>
            <a:ext cx="4680520" cy="3970318"/>
          </a:xfrm>
          <a:prstGeom prst="rect">
            <a:avLst/>
          </a:prstGeom>
        </p:spPr>
        <p:txBody>
          <a:bodyPr wrap="square">
            <a:spAutoFit/>
          </a:bodyPr>
          <a:lstStyle/>
          <a:p>
            <a:r>
              <a:rPr lang="en-IE" b="1" dirty="0" smtClean="0">
                <a:latin typeface="Arial" pitchFamily="34" charset="0"/>
                <a:cs typeface="Arial" pitchFamily="34" charset="0"/>
              </a:rPr>
              <a:t>Facilitating and scaffolding reflective writing in an online environment can present unique challenges for both lecturers and students</a:t>
            </a:r>
            <a:r>
              <a:rPr lang="en-IE" dirty="0" smtClean="0">
                <a:latin typeface="Arial" pitchFamily="34" charset="0"/>
                <a:cs typeface="Arial" pitchFamily="34" charset="0"/>
              </a:rPr>
              <a:t>. These challenges largely stem from the personal and introspective nature of reflective writing and the perceived impersonal nature of technology by some (Weiss, 2000).  </a:t>
            </a:r>
            <a:br>
              <a:rPr lang="en-IE" dirty="0" smtClean="0">
                <a:latin typeface="Arial" pitchFamily="34" charset="0"/>
                <a:cs typeface="Arial" pitchFamily="34" charset="0"/>
              </a:rPr>
            </a:br>
            <a:r>
              <a:rPr lang="en-IE" dirty="0" smtClean="0">
                <a:latin typeface="Arial" pitchFamily="34" charset="0"/>
                <a:cs typeface="Arial" pitchFamily="34" charset="0"/>
              </a:rPr>
              <a:t/>
            </a:r>
            <a:br>
              <a:rPr lang="en-IE" dirty="0" smtClean="0">
                <a:latin typeface="Arial" pitchFamily="34" charset="0"/>
                <a:cs typeface="Arial" pitchFamily="34" charset="0"/>
              </a:rPr>
            </a:br>
            <a:r>
              <a:rPr lang="en-IE" dirty="0" smtClean="0">
                <a:latin typeface="Arial" pitchFamily="34" charset="0"/>
                <a:cs typeface="Arial" pitchFamily="34" charset="0"/>
              </a:rPr>
              <a:t>This poster presents </a:t>
            </a:r>
            <a:r>
              <a:rPr lang="en-IE" b="1" dirty="0" smtClean="0">
                <a:latin typeface="Arial" pitchFamily="34" charset="0"/>
                <a:cs typeface="Arial" pitchFamily="34" charset="0"/>
              </a:rPr>
              <a:t>possible models for assessing and scaffolding reflective writing in an online course. </a:t>
            </a:r>
            <a:r>
              <a:rPr lang="en-IE" dirty="0" smtClean="0">
                <a:latin typeface="Arial" pitchFamily="34" charset="0"/>
                <a:cs typeface="Arial" pitchFamily="34" charset="0"/>
              </a:rPr>
              <a:t>It also outlines lessons learned from assessing reflective writing in two online courses. </a:t>
            </a:r>
            <a:endParaRPr lang="en-IE" dirty="0">
              <a:latin typeface="Arial" pitchFamily="34" charset="0"/>
              <a:cs typeface="Arial" pitchFamily="34" charset="0"/>
            </a:endParaRPr>
          </a:p>
        </p:txBody>
      </p:sp>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1916832"/>
            <a:ext cx="2857500" cy="4381500"/>
          </a:xfrm>
          <a:prstGeom prst="rect">
            <a:avLst/>
          </a:prstGeom>
        </p:spPr>
      </p:pic>
    </p:spTree>
    <p:extLst>
      <p:ext uri="{BB962C8B-B14F-4D97-AF65-F5344CB8AC3E}">
        <p14:creationId xmlns:p14="http://schemas.microsoft.com/office/powerpoint/2010/main" val="2220936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7544" y="6170805"/>
            <a:ext cx="7721252" cy="495300"/>
            <a:chOff x="467544" y="6170805"/>
            <a:chExt cx="7721252" cy="49530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170805"/>
              <a:ext cx="4874906" cy="35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6245693"/>
              <a:ext cx="808484" cy="42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251520" y="908720"/>
            <a:ext cx="8712968" cy="4708981"/>
          </a:xfrm>
          <a:prstGeom prst="rect">
            <a:avLst/>
          </a:prstGeom>
          <a:noFill/>
        </p:spPr>
        <p:txBody>
          <a:bodyPr wrap="square" rtlCol="0">
            <a:spAutoFit/>
          </a:bodyPr>
          <a:lstStyle/>
          <a:p>
            <a:r>
              <a:rPr lang="en-GB" sz="4000" dirty="0" smtClean="0"/>
              <a:t>Marketplace 	takes place in the Great Hall</a:t>
            </a:r>
          </a:p>
          <a:p>
            <a:endParaRPr lang="en-GB" sz="4000" dirty="0" smtClean="0"/>
          </a:p>
          <a:p>
            <a:r>
              <a:rPr lang="en-GB" sz="4000" dirty="0" smtClean="0"/>
              <a:t>Return to Council Chamber for 2pm</a:t>
            </a:r>
            <a:endParaRPr lang="en-GB" sz="4000" dirty="0"/>
          </a:p>
          <a:p>
            <a:endParaRPr lang="en-GB" sz="3600" dirty="0"/>
          </a:p>
          <a:p>
            <a:r>
              <a:rPr lang="en-GB" sz="3600" dirty="0" smtClean="0"/>
              <a:t>Dr Gwyneth Hughes </a:t>
            </a:r>
          </a:p>
          <a:p>
            <a:r>
              <a:rPr lang="en-GB" sz="3600" dirty="0" smtClean="0"/>
              <a:t>“</a:t>
            </a:r>
            <a:r>
              <a:rPr lang="en-GB" sz="3600" dirty="0"/>
              <a:t>Progress across the programme: a longitudinal view of assessment for learning</a:t>
            </a:r>
            <a:r>
              <a:rPr lang="en-GB" sz="3600" dirty="0" smtClean="0"/>
              <a:t>”</a:t>
            </a:r>
          </a:p>
          <a:p>
            <a:endParaRPr lang="en-GB" sz="3600" dirty="0"/>
          </a:p>
        </p:txBody>
      </p:sp>
    </p:spTree>
    <p:extLst>
      <p:ext uri="{BB962C8B-B14F-4D97-AF65-F5344CB8AC3E}">
        <p14:creationId xmlns:p14="http://schemas.microsoft.com/office/powerpoint/2010/main" val="3544063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010567678"/>
              </p:ext>
            </p:extLst>
          </p:nvPr>
        </p:nvGraphicFramePr>
        <p:xfrm>
          <a:off x="341080" y="836712"/>
          <a:ext cx="8402182" cy="5838650"/>
        </p:xfrm>
        <a:graphic>
          <a:graphicData uri="http://schemas.openxmlformats.org/presentationml/2006/ole">
            <mc:AlternateContent xmlns:mc="http://schemas.openxmlformats.org/markup-compatibility/2006">
              <mc:Choice xmlns:v="urn:schemas-microsoft-com:vml" Requires="v">
                <p:oleObj spid="_x0000_s1059" name="Visio" r:id="rId4" imgW="10171557" imgH="7067550" progId="Visio.Drawing.11">
                  <p:embed/>
                </p:oleObj>
              </mc:Choice>
              <mc:Fallback>
                <p:oleObj name="Visio" r:id="rId4" imgW="10171557" imgH="7067550" progId="Visio.Drawing.11">
                  <p:embed/>
                  <p:pic>
                    <p:nvPicPr>
                      <p:cNvPr id="0" name=""/>
                      <p:cNvPicPr/>
                      <p:nvPr/>
                    </p:nvPicPr>
                    <p:blipFill>
                      <a:blip r:embed="rId5"/>
                      <a:stretch>
                        <a:fillRect/>
                      </a:stretch>
                    </p:blipFill>
                    <p:spPr>
                      <a:xfrm>
                        <a:off x="341080" y="836712"/>
                        <a:ext cx="8402182" cy="5838650"/>
                      </a:xfrm>
                      <a:prstGeom prst="rect">
                        <a:avLst/>
                      </a:prstGeom>
                    </p:spPr>
                  </p:pic>
                </p:oleObj>
              </mc:Fallback>
            </mc:AlternateContent>
          </a:graphicData>
        </a:graphic>
      </p:graphicFrame>
      <p:sp>
        <p:nvSpPr>
          <p:cNvPr id="5" name="Title 4"/>
          <p:cNvSpPr>
            <a:spLocks noGrp="1"/>
          </p:cNvSpPr>
          <p:nvPr>
            <p:ph type="title"/>
          </p:nvPr>
        </p:nvSpPr>
        <p:spPr>
          <a:xfrm>
            <a:off x="467544" y="22940"/>
            <a:ext cx="8229600" cy="1143000"/>
          </a:xfrm>
        </p:spPr>
        <p:txBody>
          <a:bodyPr/>
          <a:lstStyle/>
          <a:p>
            <a:r>
              <a:rPr lang="en-GB" dirty="0" smtClean="0"/>
              <a:t>Project timeline</a:t>
            </a:r>
            <a:endParaRPr lang="en-GB" dirty="0"/>
          </a:p>
        </p:txBody>
      </p:sp>
    </p:spTree>
    <p:extLst>
      <p:ext uri="{BB962C8B-B14F-4D97-AF65-F5344CB8AC3E}">
        <p14:creationId xmlns:p14="http://schemas.microsoft.com/office/powerpoint/2010/main" val="1948081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Participants</a:t>
            </a:r>
            <a:endParaRPr lang="en-GB" dirty="0"/>
          </a:p>
        </p:txBody>
      </p:sp>
      <p:sp>
        <p:nvSpPr>
          <p:cNvPr id="4" name="Content Placeholder 3"/>
          <p:cNvSpPr>
            <a:spLocks noGrp="1"/>
          </p:cNvSpPr>
          <p:nvPr>
            <p:ph sz="half" idx="1"/>
          </p:nvPr>
        </p:nvSpPr>
        <p:spPr/>
        <p:txBody>
          <a:bodyPr>
            <a:normAutofit lnSpcReduction="10000"/>
          </a:bodyPr>
          <a:lstStyle/>
          <a:p>
            <a:pPr marL="0" indent="0">
              <a:buNone/>
            </a:pPr>
            <a:r>
              <a:rPr lang="en-GB" b="1" dirty="0" smtClean="0"/>
              <a:t>Phase 1</a:t>
            </a:r>
            <a:r>
              <a:rPr lang="en-GB" dirty="0" smtClean="0"/>
              <a:t>	</a:t>
            </a:r>
          </a:p>
          <a:p>
            <a:pPr>
              <a:buFont typeface="Wingdings" pitchFamily="2" charset="2"/>
              <a:buChar char="Ø"/>
            </a:pPr>
            <a:r>
              <a:rPr lang="en-GB" dirty="0" smtClean="0"/>
              <a:t>Civil Engineering</a:t>
            </a:r>
          </a:p>
          <a:p>
            <a:pPr>
              <a:buFont typeface="Wingdings" pitchFamily="2" charset="2"/>
              <a:buChar char="Ø"/>
            </a:pPr>
            <a:r>
              <a:rPr lang="en-GB" dirty="0" smtClean="0"/>
              <a:t>English</a:t>
            </a:r>
          </a:p>
          <a:p>
            <a:pPr>
              <a:buFont typeface="Wingdings" pitchFamily="2" charset="2"/>
              <a:buChar char="Ø"/>
            </a:pPr>
            <a:r>
              <a:rPr lang="en-GB" dirty="0" smtClean="0"/>
              <a:t>Psychology</a:t>
            </a:r>
            <a:endParaRPr lang="en-GB" dirty="0"/>
          </a:p>
        </p:txBody>
      </p:sp>
      <p:sp>
        <p:nvSpPr>
          <p:cNvPr id="5" name="Content Placeholder 4"/>
          <p:cNvSpPr>
            <a:spLocks noGrp="1"/>
          </p:cNvSpPr>
          <p:nvPr>
            <p:ph sz="half" idx="2"/>
          </p:nvPr>
        </p:nvSpPr>
        <p:spPr/>
        <p:txBody>
          <a:bodyPr>
            <a:normAutofit lnSpcReduction="10000"/>
          </a:bodyPr>
          <a:lstStyle/>
          <a:p>
            <a:pPr marL="0" indent="0">
              <a:buNone/>
            </a:pPr>
            <a:r>
              <a:rPr lang="en-GB" b="1" dirty="0" smtClean="0"/>
              <a:t>Phase 2</a:t>
            </a:r>
          </a:p>
          <a:p>
            <a:pPr>
              <a:buFont typeface="Wingdings" pitchFamily="2" charset="2"/>
              <a:buChar char="Ø"/>
            </a:pPr>
            <a:r>
              <a:rPr lang="en-GB" dirty="0" smtClean="0"/>
              <a:t>Business Management</a:t>
            </a:r>
          </a:p>
          <a:p>
            <a:pPr>
              <a:buFont typeface="Wingdings" pitchFamily="2" charset="2"/>
              <a:buChar char="Ø"/>
            </a:pPr>
            <a:r>
              <a:rPr lang="en-GB" dirty="0" smtClean="0"/>
              <a:t>Computer Science</a:t>
            </a:r>
          </a:p>
          <a:p>
            <a:pPr>
              <a:buFont typeface="Wingdings" pitchFamily="2" charset="2"/>
              <a:buChar char="Ø"/>
            </a:pPr>
            <a:r>
              <a:rPr lang="en-GB" dirty="0" smtClean="0"/>
              <a:t>Creative Arts</a:t>
            </a:r>
          </a:p>
          <a:p>
            <a:pPr lvl="1">
              <a:buFont typeface="Wingdings" pitchFamily="2" charset="2"/>
              <a:buChar char="Ø"/>
            </a:pPr>
            <a:r>
              <a:rPr lang="en-GB" dirty="0" smtClean="0"/>
              <a:t>Drama</a:t>
            </a:r>
          </a:p>
          <a:p>
            <a:pPr lvl="1">
              <a:buFont typeface="Wingdings" pitchFamily="2" charset="2"/>
              <a:buChar char="Ø"/>
            </a:pPr>
            <a:r>
              <a:rPr lang="en-GB" dirty="0" smtClean="0"/>
              <a:t>Film Studies</a:t>
            </a:r>
          </a:p>
          <a:p>
            <a:pPr lvl="1">
              <a:buFont typeface="Wingdings" pitchFamily="2" charset="2"/>
              <a:buChar char="Ø"/>
            </a:pPr>
            <a:r>
              <a:rPr lang="en-GB" dirty="0" smtClean="0"/>
              <a:t>Music</a:t>
            </a:r>
          </a:p>
          <a:p>
            <a:pPr lvl="1">
              <a:buFont typeface="Wingdings" pitchFamily="2" charset="2"/>
              <a:buChar char="Ø"/>
            </a:pPr>
            <a:r>
              <a:rPr lang="en-GB" dirty="0" smtClean="0"/>
              <a:t>Music Technology</a:t>
            </a:r>
          </a:p>
          <a:p>
            <a:pPr>
              <a:buFont typeface="Wingdings" pitchFamily="2" charset="2"/>
              <a:buChar char="Ø"/>
            </a:pPr>
            <a:r>
              <a:rPr lang="en-GB" dirty="0" smtClean="0"/>
              <a:t>Environmental Planning</a:t>
            </a:r>
          </a:p>
          <a:p>
            <a:pPr>
              <a:buFont typeface="Wingdings" pitchFamily="2" charset="2"/>
              <a:buChar char="Ø"/>
            </a:pPr>
            <a:r>
              <a:rPr lang="en-GB" dirty="0" smtClean="0"/>
              <a:t>Pharmacy</a:t>
            </a:r>
          </a:p>
          <a:p>
            <a:endParaRPr lang="en-GB" dirty="0"/>
          </a:p>
        </p:txBody>
      </p:sp>
      <p:grpSp>
        <p:nvGrpSpPr>
          <p:cNvPr id="6" name="Group 5"/>
          <p:cNvGrpSpPr/>
          <p:nvPr/>
        </p:nvGrpSpPr>
        <p:grpSpPr>
          <a:xfrm>
            <a:off x="467544" y="6170805"/>
            <a:ext cx="7721252" cy="495300"/>
            <a:chOff x="467544" y="6170805"/>
            <a:chExt cx="7721252" cy="49530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170805"/>
              <a:ext cx="4874906" cy="35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6245693"/>
              <a:ext cx="808484" cy="42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26679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Steps in each phase: Year 1</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Baseline activities – collection of:</a:t>
            </a:r>
          </a:p>
          <a:p>
            <a:pPr lvl="1">
              <a:buFont typeface="Wingdings" pitchFamily="2" charset="2"/>
              <a:buChar char="Ø"/>
            </a:pPr>
            <a:r>
              <a:rPr lang="en-GB" dirty="0" smtClean="0"/>
              <a:t>Student experiences and perception of assessment and feedback – including how you use the feedback you get</a:t>
            </a:r>
          </a:p>
          <a:p>
            <a:pPr lvl="1">
              <a:buFont typeface="Wingdings" pitchFamily="2" charset="2"/>
              <a:buChar char="Ø"/>
            </a:pPr>
            <a:r>
              <a:rPr lang="en-GB" dirty="0" smtClean="0"/>
              <a:t>Staff experiences and perceptions of assessment and feedback</a:t>
            </a:r>
          </a:p>
          <a:p>
            <a:pPr lvl="1">
              <a:buFont typeface="Wingdings" pitchFamily="2" charset="2"/>
              <a:buChar char="Ø"/>
            </a:pPr>
            <a:r>
              <a:rPr lang="en-GB" dirty="0"/>
              <a:t>M</a:t>
            </a:r>
            <a:r>
              <a:rPr lang="en-GB" dirty="0" smtClean="0"/>
              <a:t>odule and pathway </a:t>
            </a:r>
            <a:r>
              <a:rPr lang="en-GB" dirty="0" smtClean="0"/>
              <a:t>statistics</a:t>
            </a:r>
          </a:p>
          <a:p>
            <a:pPr lvl="1">
              <a:buFont typeface="Wingdings" pitchFamily="2" charset="2"/>
              <a:buChar char="Ø"/>
            </a:pPr>
            <a:r>
              <a:rPr lang="en-GB" dirty="0"/>
              <a:t>School policies for assessment and </a:t>
            </a:r>
            <a:r>
              <a:rPr lang="en-GB" dirty="0" smtClean="0"/>
              <a:t>feedback</a:t>
            </a:r>
            <a:endParaRPr lang="en-GB" dirty="0" smtClean="0"/>
          </a:p>
          <a:p>
            <a:pPr lvl="1">
              <a:buFont typeface="Wingdings" pitchFamily="2" charset="2"/>
              <a:buChar char="Ø"/>
            </a:pPr>
            <a:r>
              <a:rPr lang="en-GB" dirty="0" smtClean="0"/>
              <a:t>Mapping of the types of assessment used and when they take place</a:t>
            </a:r>
          </a:p>
          <a:p>
            <a:pPr lvl="1">
              <a:buFont typeface="Wingdings" pitchFamily="2" charset="2"/>
              <a:buChar char="Ø"/>
            </a:pPr>
            <a:r>
              <a:rPr lang="en-GB" dirty="0" smtClean="0"/>
              <a:t>Information about what feedback is given, how and when</a:t>
            </a:r>
          </a:p>
          <a:p>
            <a:pPr lvl="1">
              <a:buFont typeface="Wingdings" pitchFamily="2" charset="2"/>
              <a:buChar char="Ø"/>
            </a:pPr>
            <a:r>
              <a:rPr lang="en-GB" dirty="0" smtClean="0"/>
              <a:t>Business processes for the management of assessment and feedback in the School</a:t>
            </a:r>
          </a:p>
          <a:p>
            <a:pPr lvl="1"/>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170805"/>
            <a:ext cx="4874906" cy="35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6245693"/>
            <a:ext cx="808484" cy="42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300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timelines</a:t>
            </a:r>
            <a:endParaRPr lang="en-GB" dirty="0"/>
          </a:p>
        </p:txBody>
      </p:sp>
      <p:sp>
        <p:nvSpPr>
          <p:cNvPr id="5" name="TextBox 4"/>
          <p:cNvSpPr txBox="1"/>
          <p:nvPr/>
        </p:nvSpPr>
        <p:spPr>
          <a:xfrm>
            <a:off x="3851920" y="6093296"/>
            <a:ext cx="4824536" cy="584775"/>
          </a:xfrm>
          <a:prstGeom prst="rect">
            <a:avLst/>
          </a:prstGeom>
          <a:noFill/>
        </p:spPr>
        <p:txBody>
          <a:bodyPr wrap="square" rtlCol="0">
            <a:spAutoFit/>
          </a:bodyPr>
          <a:lstStyle/>
          <a:p>
            <a:r>
              <a:rPr lang="en-GB" sz="1600" dirty="0" smtClean="0"/>
              <a:t>Adapted from the ESCAPE project, University of </a:t>
            </a:r>
            <a:r>
              <a:rPr lang="en-GB" sz="1600" dirty="0"/>
              <a:t>H</a:t>
            </a:r>
            <a:r>
              <a:rPr lang="en-GB" sz="1600" dirty="0" smtClean="0"/>
              <a:t>ertfordshire</a:t>
            </a:r>
            <a:endParaRPr lang="en-GB" sz="16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Object 5"/>
          <p:cNvGraphicFramePr>
            <a:graphicFrameLocks noChangeAspect="1"/>
          </p:cNvGraphicFramePr>
          <p:nvPr>
            <p:extLst>
              <p:ext uri="{D42A27DB-BD31-4B8C-83A1-F6EECF244321}">
                <p14:modId xmlns:p14="http://schemas.microsoft.com/office/powerpoint/2010/main" val="1393982323"/>
              </p:ext>
            </p:extLst>
          </p:nvPr>
        </p:nvGraphicFramePr>
        <p:xfrm>
          <a:off x="104839" y="1556792"/>
          <a:ext cx="8934322" cy="4400265"/>
        </p:xfrm>
        <a:graphic>
          <a:graphicData uri="http://schemas.openxmlformats.org/presentationml/2006/ole">
            <mc:AlternateContent xmlns:mc="http://schemas.openxmlformats.org/markup-compatibility/2006">
              <mc:Choice xmlns:v="urn:schemas-microsoft-com:vml" Requires="v">
                <p:oleObj spid="_x0000_s2074" name="Visio" r:id="rId4" imgW="6905625" imgH="3399282" progId="Visio.Drawing.11">
                  <p:embed/>
                </p:oleObj>
              </mc:Choice>
              <mc:Fallback>
                <p:oleObj name="Visio" r:id="rId4" imgW="6905625" imgH="3399282"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39" y="1556792"/>
                        <a:ext cx="8934322" cy="4400265"/>
                      </a:xfrm>
                      <a:prstGeom prst="rect">
                        <a:avLst/>
                      </a:prstGeom>
                      <a:noFill/>
                    </p:spPr>
                  </p:pic>
                </p:oleObj>
              </mc:Fallback>
            </mc:AlternateContent>
          </a:graphicData>
        </a:graphic>
      </p:graphicFrame>
    </p:spTree>
    <p:extLst>
      <p:ext uri="{BB962C8B-B14F-4D97-AF65-F5344CB8AC3E}">
        <p14:creationId xmlns:p14="http://schemas.microsoft.com/office/powerpoint/2010/main" val="3838644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39687" y="260648"/>
            <a:ext cx="9010776" cy="850106"/>
          </a:xfrm>
        </p:spPr>
        <p:txBody>
          <a:bodyPr>
            <a:normAutofit fontScale="90000"/>
          </a:bodyPr>
          <a:lstStyle/>
          <a:p>
            <a:r>
              <a:rPr lang="en-GB" sz="4000" dirty="0" smtClean="0"/>
              <a:t>Assessment and Feedback exemplar timelines</a:t>
            </a:r>
            <a:endParaRPr lang="en-GB" dirty="0" smtClean="0"/>
          </a:p>
        </p:txBody>
      </p:sp>
      <p:grpSp>
        <p:nvGrpSpPr>
          <p:cNvPr id="2" name="Group 1"/>
          <p:cNvGrpSpPr/>
          <p:nvPr/>
        </p:nvGrpSpPr>
        <p:grpSpPr>
          <a:xfrm>
            <a:off x="143001" y="1567476"/>
            <a:ext cx="8907462" cy="4976661"/>
            <a:chOff x="138113" y="1235227"/>
            <a:chExt cx="8907462" cy="4976661"/>
          </a:xfrm>
        </p:grpSpPr>
        <p:sp>
          <p:nvSpPr>
            <p:cNvPr id="10243" name="TextBox 6"/>
            <p:cNvSpPr txBox="1">
              <a:spLocks noChangeArrowheads="1"/>
            </p:cNvSpPr>
            <p:nvPr/>
          </p:nvSpPr>
          <p:spPr bwMode="auto">
            <a:xfrm>
              <a:off x="6030913" y="5688013"/>
              <a:ext cx="3014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1400"/>
                <a:t>Adapted from the ESCAPE project, University of Hertfordshire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1235227"/>
              <a:ext cx="65341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348880"/>
              <a:ext cx="64008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113" y="4055807"/>
              <a:ext cx="886777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1570" y="3131882"/>
              <a:ext cx="64103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050997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Business Processes</a:t>
            </a:r>
            <a:endParaRPr lang="en-GB"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084069"/>
            <a:ext cx="8793546" cy="5638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128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1 continued</a:t>
            </a:r>
            <a:endParaRPr lang="en-GB" dirty="0"/>
          </a:p>
        </p:txBody>
      </p:sp>
      <p:sp>
        <p:nvSpPr>
          <p:cNvPr id="3" name="Content Placeholder 2"/>
          <p:cNvSpPr>
            <a:spLocks noGrp="1"/>
          </p:cNvSpPr>
          <p:nvPr>
            <p:ph idx="1"/>
          </p:nvPr>
        </p:nvSpPr>
        <p:spPr>
          <a:xfrm>
            <a:off x="457200" y="1268760"/>
            <a:ext cx="8229600" cy="4902045"/>
          </a:xfrm>
        </p:spPr>
        <p:txBody>
          <a:bodyPr>
            <a:normAutofit fontScale="92500" lnSpcReduction="20000"/>
          </a:bodyPr>
          <a:lstStyle/>
          <a:p>
            <a:r>
              <a:rPr lang="en-GB" sz="2800" b="1" dirty="0" smtClean="0"/>
              <a:t>Planning for the future </a:t>
            </a:r>
            <a:r>
              <a:rPr lang="en-GB" sz="2800" dirty="0" smtClean="0"/>
              <a:t>(Jan - March)</a:t>
            </a:r>
          </a:p>
          <a:p>
            <a:pPr lvl="1">
              <a:buFont typeface="Wingdings" pitchFamily="2" charset="2"/>
              <a:buChar char="Ø"/>
            </a:pPr>
            <a:r>
              <a:rPr lang="en-GB" dirty="0" smtClean="0"/>
              <a:t>This takes place after the baseline information</a:t>
            </a:r>
          </a:p>
          <a:p>
            <a:pPr marL="457200" lvl="1" indent="0">
              <a:buNone/>
            </a:pPr>
            <a:r>
              <a:rPr lang="en-GB" dirty="0" smtClean="0"/>
              <a:t> has been analysed</a:t>
            </a:r>
          </a:p>
          <a:p>
            <a:pPr lvl="1">
              <a:buFont typeface="Wingdings" pitchFamily="2" charset="2"/>
              <a:buChar char="Ø"/>
            </a:pPr>
            <a:r>
              <a:rPr lang="en-GB" dirty="0" smtClean="0"/>
              <a:t>Staff look at what works well and how </a:t>
            </a:r>
          </a:p>
          <a:p>
            <a:pPr marL="457200" lvl="1" indent="0">
              <a:buNone/>
            </a:pPr>
            <a:r>
              <a:rPr lang="en-GB" dirty="0" smtClean="0"/>
              <a:t>this can be developed</a:t>
            </a:r>
          </a:p>
          <a:p>
            <a:pPr lvl="1">
              <a:buFont typeface="Wingdings" pitchFamily="2" charset="2"/>
              <a:buChar char="Ø"/>
            </a:pPr>
            <a:r>
              <a:rPr lang="en-GB" dirty="0" smtClean="0"/>
              <a:t>Appreciative Inquiry</a:t>
            </a:r>
          </a:p>
          <a:p>
            <a:pPr lvl="1">
              <a:buFont typeface="Wingdings" pitchFamily="2" charset="2"/>
              <a:buChar char="Ø"/>
            </a:pPr>
            <a:r>
              <a:rPr lang="en-GB" dirty="0" smtClean="0"/>
              <a:t>Action Planning</a:t>
            </a:r>
          </a:p>
          <a:p>
            <a:r>
              <a:rPr lang="en-GB" sz="2800" b="1" dirty="0" smtClean="0"/>
              <a:t>Development of the activities identified </a:t>
            </a:r>
          </a:p>
          <a:p>
            <a:pPr marL="457200" lvl="1" indent="0">
              <a:buNone/>
            </a:pPr>
            <a:r>
              <a:rPr lang="en-GB" b="1" dirty="0" smtClean="0"/>
              <a:t>from the planning stage </a:t>
            </a:r>
            <a:r>
              <a:rPr lang="en-GB" dirty="0" smtClean="0"/>
              <a:t>(April – June)</a:t>
            </a:r>
          </a:p>
          <a:p>
            <a:pPr lvl="1">
              <a:buFont typeface="Wingdings" pitchFamily="2" charset="2"/>
              <a:buChar char="Ø"/>
            </a:pPr>
            <a:r>
              <a:rPr lang="en-GB" dirty="0" smtClean="0"/>
              <a:t>This may involve some students in helping to put together materials, such as training materials, for staff and students to use </a:t>
            </a:r>
            <a:endParaRPr lang="en-GB" dirty="0"/>
          </a:p>
        </p:txBody>
      </p:sp>
      <p:grpSp>
        <p:nvGrpSpPr>
          <p:cNvPr id="7" name="Group 6"/>
          <p:cNvGrpSpPr/>
          <p:nvPr/>
        </p:nvGrpSpPr>
        <p:grpSpPr>
          <a:xfrm>
            <a:off x="467544" y="6170805"/>
            <a:ext cx="7721252" cy="495300"/>
            <a:chOff x="467544" y="6170805"/>
            <a:chExt cx="7721252" cy="49530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170805"/>
              <a:ext cx="4874906" cy="35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6245693"/>
              <a:ext cx="808484" cy="42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6" name="Diagram 5"/>
          <p:cNvGraphicFramePr/>
          <p:nvPr>
            <p:extLst>
              <p:ext uri="{D42A27DB-BD31-4B8C-83A1-F6EECF244321}">
                <p14:modId xmlns:p14="http://schemas.microsoft.com/office/powerpoint/2010/main" val="704771492"/>
              </p:ext>
            </p:extLst>
          </p:nvPr>
        </p:nvGraphicFramePr>
        <p:xfrm>
          <a:off x="5342450" y="2060848"/>
          <a:ext cx="4302224" cy="28083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53870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731</Words>
  <Application>Microsoft Office PowerPoint</Application>
  <PresentationFormat>On-screen Show (4:3)</PresentationFormat>
  <Paragraphs>141</Paragraphs>
  <Slides>22</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Visio</vt:lpstr>
      <vt:lpstr>e-AFFECT</vt:lpstr>
      <vt:lpstr>About e-AFFECT</vt:lpstr>
      <vt:lpstr>Project timeline</vt:lpstr>
      <vt:lpstr>Participants</vt:lpstr>
      <vt:lpstr>Steps in each phase: Year 1</vt:lpstr>
      <vt:lpstr>Assessment timelines</vt:lpstr>
      <vt:lpstr>Assessment and Feedback exemplar timelines</vt:lpstr>
      <vt:lpstr>Business Processes</vt:lpstr>
      <vt:lpstr>Year 1 continued</vt:lpstr>
      <vt:lpstr>PowerPoint Presentation</vt:lpstr>
      <vt:lpstr>Year 2 and onwards</vt:lpstr>
      <vt:lpstr>Where are we now?</vt:lpstr>
      <vt:lpstr>Year 3</vt:lpstr>
      <vt:lpstr>Marketplace</vt:lpstr>
      <vt:lpstr>Civil Engineering</vt:lpstr>
      <vt:lpstr>School of English </vt:lpstr>
      <vt:lpstr>School of Psychology</vt:lpstr>
      <vt:lpstr>TRAFFIC – Manchester Metropolitan University</vt:lpstr>
      <vt:lpstr>Project website http://blog.dundee.ac.uk/interact</vt:lpstr>
      <vt:lpstr>Viewpoints – University of Ulster</vt:lpstr>
      <vt:lpstr>PowerPoint Presentation</vt:lpstr>
      <vt:lpstr>PowerPoint Presentation</vt:lpstr>
    </vt:vector>
  </TitlesOfParts>
  <Company>Queen's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Appreciative Inquiry</dc:title>
  <dc:creator>Anne</dc:creator>
  <cp:lastModifiedBy>Anne</cp:lastModifiedBy>
  <cp:revision>52</cp:revision>
  <cp:lastPrinted>2013-02-26T15:55:20Z</cp:lastPrinted>
  <dcterms:created xsi:type="dcterms:W3CDTF">2012-02-14T13:59:11Z</dcterms:created>
  <dcterms:modified xsi:type="dcterms:W3CDTF">2013-02-26T16:10:01Z</dcterms:modified>
</cp:coreProperties>
</file>